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004EA2"/>
    <a:srgbClr val="003F82"/>
    <a:srgbClr val="FFCCCC"/>
    <a:srgbClr val="E1F4FF"/>
    <a:srgbClr val="0070C0"/>
    <a:srgbClr val="488CCA"/>
    <a:srgbClr val="E46C0A"/>
    <a:srgbClr val="FF5050"/>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68" autoAdjust="0"/>
    <p:restoredTop sz="94238" autoAdjust="0"/>
  </p:normalViewPr>
  <p:slideViewPr>
    <p:cSldViewPr>
      <p:cViewPr>
        <p:scale>
          <a:sx n="100" d="100"/>
          <a:sy n="100" d="100"/>
        </p:scale>
        <p:origin x="-1218" y="111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13BAAD6-F494-4D93-9FD8-9516796DBD05}" type="datetimeFigureOut">
              <a:rPr kumimoji="1" lang="ja-JP" altLang="en-US" smtClean="0"/>
              <a:t>2020/11/10</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C388B64-566C-44FE-B478-C7BB0501C2A9}" type="slidenum">
              <a:rPr kumimoji="1" lang="ja-JP" altLang="en-US" smtClean="0"/>
              <a:t>‹#›</a:t>
            </a:fld>
            <a:endParaRPr kumimoji="1" lang="ja-JP" altLang="en-US"/>
          </a:p>
        </p:txBody>
      </p:sp>
    </p:spTree>
    <p:extLst>
      <p:ext uri="{BB962C8B-B14F-4D97-AF65-F5344CB8AC3E}">
        <p14:creationId xmlns:p14="http://schemas.microsoft.com/office/powerpoint/2010/main" val="13727220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C388B64-566C-44FE-B478-C7BB0501C2A9}" type="slidenum">
              <a:rPr kumimoji="1" lang="ja-JP" altLang="en-US" smtClean="0"/>
              <a:t>1</a:t>
            </a:fld>
            <a:endParaRPr kumimoji="1" lang="ja-JP" altLang="en-US"/>
          </a:p>
        </p:txBody>
      </p:sp>
    </p:spTree>
    <p:extLst>
      <p:ext uri="{BB962C8B-B14F-4D97-AF65-F5344CB8AC3E}">
        <p14:creationId xmlns:p14="http://schemas.microsoft.com/office/powerpoint/2010/main" val="6175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42900" y="366185"/>
            <a:ext cx="4514850" cy="780203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2020/11/10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2020/11/10</a:t>
            </a:fld>
            <a:endParaRPr kumimoji="1"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13.tmp"/><Relationship Id="rId4" Type="http://schemas.openxmlformats.org/officeDocument/2006/relationships/image" Target="../media/image4.jpeg"/><Relationship Id="rId9"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 name="Rectangle 48"/>
          <p:cNvSpPr>
            <a:spLocks noChangeArrowheads="1"/>
          </p:cNvSpPr>
          <p:nvPr/>
        </p:nvSpPr>
        <p:spPr bwMode="auto">
          <a:xfrm>
            <a:off x="112395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ja-JP" altLang="en-US"/>
          </a:p>
        </p:txBody>
      </p:sp>
      <p:sp>
        <p:nvSpPr>
          <p:cNvPr id="1095" name="Rectangle 71"/>
          <p:cNvSpPr>
            <a:spLocks noChangeArrowheads="1"/>
          </p:cNvSpPr>
          <p:nvPr/>
        </p:nvSpPr>
        <p:spPr bwMode="auto">
          <a:xfrm>
            <a:off x="1123950" y="1857375"/>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15" name="表 15">
            <a:extLst>
              <a:ext uri="{FF2B5EF4-FFF2-40B4-BE49-F238E27FC236}">
                <a16:creationId xmlns="" xmlns:a16="http://schemas.microsoft.com/office/drawing/2014/main" id="{3F368122-A1AB-408F-BB95-217FC1B9D562}"/>
              </a:ext>
            </a:extLst>
          </p:cNvPr>
          <p:cNvGraphicFramePr>
            <a:graphicFrameLocks noGrp="1"/>
          </p:cNvGraphicFramePr>
          <p:nvPr>
            <p:extLst>
              <p:ext uri="{D42A27DB-BD31-4B8C-83A1-F6EECF244321}">
                <p14:modId xmlns:p14="http://schemas.microsoft.com/office/powerpoint/2010/main" val="2138991665"/>
              </p:ext>
            </p:extLst>
          </p:nvPr>
        </p:nvGraphicFramePr>
        <p:xfrm>
          <a:off x="400138" y="3815674"/>
          <a:ext cx="6051910" cy="3379252"/>
        </p:xfrm>
        <a:graphic>
          <a:graphicData uri="http://schemas.openxmlformats.org/drawingml/2006/table">
            <a:tbl>
              <a:tblPr firstRow="1" bandRow="1">
                <a:tableStyleId>{5C22544A-7EE6-4342-B048-85BDC9FD1C3A}</a:tableStyleId>
              </a:tblPr>
              <a:tblGrid>
                <a:gridCol w="835969">
                  <a:extLst>
                    <a:ext uri="{9D8B030D-6E8A-4147-A177-3AD203B41FA5}">
                      <a16:colId xmlns="" xmlns:a16="http://schemas.microsoft.com/office/drawing/2014/main" val="2493329308"/>
                    </a:ext>
                  </a:extLst>
                </a:gridCol>
                <a:gridCol w="1778875">
                  <a:extLst>
                    <a:ext uri="{9D8B030D-6E8A-4147-A177-3AD203B41FA5}">
                      <a16:colId xmlns="" xmlns:a16="http://schemas.microsoft.com/office/drawing/2014/main" val="1982062869"/>
                    </a:ext>
                  </a:extLst>
                </a:gridCol>
                <a:gridCol w="1728192">
                  <a:extLst>
                    <a:ext uri="{9D8B030D-6E8A-4147-A177-3AD203B41FA5}">
                      <a16:colId xmlns="" xmlns:a16="http://schemas.microsoft.com/office/drawing/2014/main" val="4023931178"/>
                    </a:ext>
                  </a:extLst>
                </a:gridCol>
                <a:gridCol w="1708874">
                  <a:extLst>
                    <a:ext uri="{9D8B030D-6E8A-4147-A177-3AD203B41FA5}">
                      <a16:colId xmlns="" xmlns:a16="http://schemas.microsoft.com/office/drawing/2014/main" val="3103721885"/>
                    </a:ext>
                  </a:extLst>
                </a:gridCol>
              </a:tblGrid>
              <a:tr h="311853">
                <a:tc>
                  <a:txBody>
                    <a:bodyPr/>
                    <a:lstStyle/>
                    <a:p>
                      <a:pPr algn="ct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a:lnR w="12700"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31</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年（</a:t>
                      </a: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2019</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年）</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令和</a:t>
                      </a: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年（</a:t>
                      </a: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2020</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年）</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solidFill>
                      <a:schemeClr val="bg1"/>
                    </a:solidFill>
                  </a:tcPr>
                </a:tc>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令和</a:t>
                      </a: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年（</a:t>
                      </a: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2021</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年）</a:t>
                      </a: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0070C0"/>
                      </a:solidFill>
                      <a:prstDash val="solid"/>
                      <a:round/>
                      <a:headEnd type="none" w="med" len="med"/>
                      <a:tailEnd type="none" w="med" len="med"/>
                    </a:lnB>
                    <a:solidFill>
                      <a:schemeClr val="bg1"/>
                    </a:solidFill>
                  </a:tcPr>
                </a:tc>
                <a:extLst>
                  <a:ext uri="{0D108BD9-81ED-4DB2-BD59-A6C34878D82A}">
                    <a16:rowId xmlns="" xmlns:a16="http://schemas.microsoft.com/office/drawing/2014/main" val="2623478530"/>
                  </a:ext>
                </a:extLst>
              </a:tr>
              <a:tr h="1524593">
                <a:tc>
                  <a:txBody>
                    <a:bodyPr/>
                    <a:lstStyle/>
                    <a:p>
                      <a:pPr algn="ct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lnR w="12700"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rgbClr val="0070C0"/>
                      </a:solidFill>
                      <a:prstDash val="lgDash"/>
                      <a:round/>
                      <a:headEnd type="none" w="med" len="med"/>
                      <a:tailEnd type="none" w="med" len="med"/>
                    </a:lnB>
                    <a:solidFill>
                      <a:schemeClr val="bg1"/>
                    </a:solidFill>
                  </a:tcPr>
                </a:tc>
                <a:tc>
                  <a:txBody>
                    <a:bodyPr/>
                    <a:lstStyle/>
                    <a:p>
                      <a:pPr algn="ct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rgbClr val="0070C0"/>
                      </a:solidFill>
                      <a:prstDash val="lgDash"/>
                      <a:round/>
                      <a:headEnd type="none" w="med" len="med"/>
                      <a:tailEnd type="none" w="med" len="med"/>
                    </a:lnB>
                    <a:solidFill>
                      <a:schemeClr val="bg1"/>
                    </a:solidFill>
                  </a:tcPr>
                </a:tc>
                <a:tc>
                  <a:txBody>
                    <a:bodyPr/>
                    <a:lstStyle/>
                    <a:p>
                      <a:pPr algn="ct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rgbClr val="0070C0"/>
                      </a:solidFill>
                      <a:prstDash val="lgDash"/>
                      <a:round/>
                      <a:headEnd type="none" w="med" len="med"/>
                      <a:tailEnd type="none" w="med" len="med"/>
                    </a:lnB>
                    <a:solidFill>
                      <a:schemeClr val="bg1"/>
                    </a:solidFill>
                  </a:tcPr>
                </a:tc>
                <a:tc>
                  <a:txBody>
                    <a:bodyPr/>
                    <a:lstStyle/>
                    <a:p>
                      <a:pPr algn="ctr"/>
                      <a:endParaRPr kumimoji="1" lang="ja-JP" altLang="en-US"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12700" cap="flat" cmpd="sng" algn="ctr">
                      <a:solidFill>
                        <a:srgbClr val="0070C0"/>
                      </a:solidFill>
                      <a:prstDash val="lgDash"/>
                      <a:round/>
                      <a:headEnd type="none" w="med" len="med"/>
                      <a:tailEnd type="none" w="med" len="med"/>
                    </a:lnB>
                    <a:solidFill>
                      <a:schemeClr val="bg1"/>
                    </a:solidFill>
                  </a:tcPr>
                </a:tc>
                <a:extLst>
                  <a:ext uri="{0D108BD9-81ED-4DB2-BD59-A6C34878D82A}">
                    <a16:rowId xmlns="" xmlns:a16="http://schemas.microsoft.com/office/drawing/2014/main" val="399096606"/>
                  </a:ext>
                </a:extLst>
              </a:tr>
              <a:tr h="1542806">
                <a:tc>
                  <a:txBody>
                    <a:bodyPr/>
                    <a:lstStyle/>
                    <a:p>
                      <a:endParaRPr kumimoji="1" lang="ja-JP" altLang="en-US" dirty="0"/>
                    </a:p>
                  </a:txBody>
                  <a:tcPr>
                    <a:lnR w="12700" cap="flat" cmpd="sng" algn="ctr">
                      <a:solidFill>
                        <a:srgbClr val="0070C0"/>
                      </a:solidFill>
                      <a:prstDash val="solid"/>
                      <a:round/>
                      <a:headEnd type="none" w="med" len="med"/>
                      <a:tailEnd type="none" w="med" len="med"/>
                    </a:lnR>
                    <a:lnT w="12700" cap="flat" cmpd="sng" algn="ctr">
                      <a:solidFill>
                        <a:srgbClr val="0070C0"/>
                      </a:solidFill>
                      <a:prstDash val="lgDash"/>
                      <a:round/>
                      <a:headEnd type="none" w="med" len="med"/>
                      <a:tailEnd type="none" w="med" len="med"/>
                    </a:lnT>
                    <a:solidFill>
                      <a:schemeClr val="bg1"/>
                    </a:solidFill>
                  </a:tcPr>
                </a:tc>
                <a:tc>
                  <a:txBody>
                    <a:bodyPr/>
                    <a:lstStyle/>
                    <a:p>
                      <a:endParaRPr kumimoji="1" lang="ja-JP" altLang="en-US"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lgDash"/>
                      <a:round/>
                      <a:headEnd type="none" w="med" len="med"/>
                      <a:tailEnd type="none" w="med" len="med"/>
                    </a:lnT>
                    <a:solidFill>
                      <a:schemeClr val="bg1"/>
                    </a:solidFill>
                  </a:tcPr>
                </a:tc>
                <a:tc>
                  <a:txBody>
                    <a:bodyPr/>
                    <a:lstStyle/>
                    <a:p>
                      <a:endParaRPr kumimoji="1" lang="ja-JP" altLang="en-US"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lgDash"/>
                      <a:round/>
                      <a:headEnd type="none" w="med" len="med"/>
                      <a:tailEnd type="none" w="med" len="med"/>
                    </a:lnT>
                    <a:solidFill>
                      <a:schemeClr val="bg1"/>
                    </a:solidFill>
                  </a:tcPr>
                </a:tc>
                <a:tc>
                  <a:txBody>
                    <a:bodyPr/>
                    <a:lstStyle/>
                    <a:p>
                      <a:endParaRPr kumimoji="1" lang="ja-JP" altLang="en-US" dirty="0"/>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lgDash"/>
                      <a:round/>
                      <a:headEnd type="none" w="med" len="med"/>
                      <a:tailEnd type="none" w="med" len="med"/>
                    </a:lnT>
                    <a:solidFill>
                      <a:schemeClr val="bg1"/>
                    </a:solidFill>
                  </a:tcPr>
                </a:tc>
                <a:extLst>
                  <a:ext uri="{0D108BD9-81ED-4DB2-BD59-A6C34878D82A}">
                    <a16:rowId xmlns="" xmlns:a16="http://schemas.microsoft.com/office/drawing/2014/main" val="1279869655"/>
                  </a:ext>
                </a:extLst>
              </a:tr>
            </a:tbl>
          </a:graphicData>
        </a:graphic>
      </p:graphicFrame>
      <p:sp>
        <p:nvSpPr>
          <p:cNvPr id="23" name="テキスト ボックス 22">
            <a:extLst>
              <a:ext uri="{FF2B5EF4-FFF2-40B4-BE49-F238E27FC236}">
                <a16:creationId xmlns="" xmlns:a16="http://schemas.microsoft.com/office/drawing/2014/main" id="{55A0205E-30C8-44A2-8C96-9A82E6142A47}"/>
              </a:ext>
            </a:extLst>
          </p:cNvPr>
          <p:cNvSpPr txBox="1"/>
          <p:nvPr/>
        </p:nvSpPr>
        <p:spPr>
          <a:xfrm>
            <a:off x="4818889" y="4108895"/>
            <a:ext cx="1558813" cy="954107"/>
          </a:xfrm>
          <a:prstGeom prst="rect">
            <a:avLst/>
          </a:prstGeom>
          <a:noFill/>
        </p:spPr>
        <p:txBody>
          <a:bodyPr wrap="square" rtlCol="0">
            <a:spAutoFit/>
          </a:bodyPr>
          <a:lstStyle/>
          <a:p>
            <a:pPr algn="ctr"/>
            <a:r>
              <a:rPr kumimoji="1" lang="en-US" altLang="ja-JP" sz="1500" dirty="0">
                <a:latin typeface="HG丸ｺﾞｼｯｸM-PRO" panose="020F0600000000000000" pitchFamily="50" charset="-128"/>
                <a:ea typeface="HG丸ｺﾞｼｯｸM-PRO" panose="020F0600000000000000" pitchFamily="50" charset="-128"/>
              </a:rPr>
              <a:t>e</a:t>
            </a:r>
            <a:r>
              <a:rPr lang="en-US" altLang="ja-JP" sz="1500" dirty="0">
                <a:latin typeface="HG丸ｺﾞｼｯｸM-PRO" panose="020F0600000000000000" pitchFamily="50" charset="-128"/>
                <a:ea typeface="HG丸ｺﾞｼｯｸM-PRO" panose="020F0600000000000000" pitchFamily="50" charset="-128"/>
              </a:rPr>
              <a:t>-Tax</a:t>
            </a:r>
          </a:p>
          <a:p>
            <a:pPr algn="ctr"/>
            <a:r>
              <a:rPr kumimoji="1" lang="ja-JP" altLang="en-US" sz="1200" dirty="0">
                <a:latin typeface="HG丸ｺﾞｼｯｸM-PRO" panose="020F0600000000000000" pitchFamily="50" charset="-128"/>
                <a:ea typeface="HG丸ｺﾞｼｯｸM-PRO" panose="020F0600000000000000" pitchFamily="50" charset="-128"/>
              </a:rPr>
              <a:t>又は</a:t>
            </a:r>
            <a:endParaRPr kumimoji="1" lang="en-US" altLang="ja-JP" sz="1200" dirty="0">
              <a:latin typeface="HG丸ｺﾞｼｯｸM-PRO" panose="020F0600000000000000" pitchFamily="50" charset="-128"/>
              <a:ea typeface="HG丸ｺﾞｼｯｸM-PRO" panose="020F0600000000000000" pitchFamily="50" charset="-128"/>
            </a:endParaRPr>
          </a:p>
          <a:p>
            <a:pPr algn="ctr"/>
            <a:r>
              <a:rPr lang="ja-JP" altLang="en-US" sz="1500" dirty="0">
                <a:latin typeface="HG丸ｺﾞｼｯｸM-PRO" panose="020F0600000000000000" pitchFamily="50" charset="-128"/>
                <a:ea typeface="HG丸ｺﾞｼｯｸM-PRO" panose="020F0600000000000000" pitchFamily="50" charset="-128"/>
              </a:rPr>
              <a:t>光ディスク等</a:t>
            </a:r>
            <a:endParaRPr lang="en-US" altLang="ja-JP" sz="1500" dirty="0">
              <a:latin typeface="HG丸ｺﾞｼｯｸM-PRO" panose="020F0600000000000000" pitchFamily="50" charset="-128"/>
              <a:ea typeface="HG丸ｺﾞｼｯｸM-PRO" panose="020F0600000000000000" pitchFamily="50" charset="-128"/>
            </a:endParaRPr>
          </a:p>
          <a:p>
            <a:pPr algn="ctr"/>
            <a:r>
              <a:rPr lang="ja-JP" altLang="en-US" sz="1200" dirty="0">
                <a:latin typeface="HG丸ｺﾞｼｯｸM-PRO" panose="020F0600000000000000" pitchFamily="50" charset="-128"/>
                <a:ea typeface="HG丸ｺﾞｼｯｸM-PRO" panose="020F0600000000000000" pitchFamily="50" charset="-128"/>
              </a:rPr>
              <a:t>による</a:t>
            </a:r>
            <a:r>
              <a:rPr kumimoji="1" lang="ja-JP" altLang="en-US" sz="1200" dirty="0">
                <a:latin typeface="HG丸ｺﾞｼｯｸM-PRO" panose="020F0600000000000000" pitchFamily="50" charset="-128"/>
                <a:ea typeface="HG丸ｺﾞｼｯｸM-PRO" panose="020F0600000000000000" pitchFamily="50" charset="-128"/>
              </a:rPr>
              <a:t>提出</a:t>
            </a:r>
          </a:p>
        </p:txBody>
      </p:sp>
      <p:sp>
        <p:nvSpPr>
          <p:cNvPr id="2" name="フローチャート: 複数書類 1">
            <a:extLst>
              <a:ext uri="{FF2B5EF4-FFF2-40B4-BE49-F238E27FC236}">
                <a16:creationId xmlns="" xmlns:a16="http://schemas.microsoft.com/office/drawing/2014/main" id="{5B2ADB02-34A6-4AB3-A337-06EED4542DC5}"/>
              </a:ext>
            </a:extLst>
          </p:cNvPr>
          <p:cNvSpPr/>
          <p:nvPr/>
        </p:nvSpPr>
        <p:spPr>
          <a:xfrm>
            <a:off x="1487655" y="4424294"/>
            <a:ext cx="1224136" cy="1107314"/>
          </a:xfrm>
          <a:prstGeom prst="flowChartMulti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給与所得の</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源泉徴収票</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110</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枚</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（紙提出）</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1" name="四角形: 角を丸くする 30">
            <a:extLst>
              <a:ext uri="{FF2B5EF4-FFF2-40B4-BE49-F238E27FC236}">
                <a16:creationId xmlns="" xmlns:a16="http://schemas.microsoft.com/office/drawing/2014/main" id="{59ABB65B-20D1-494F-8310-BFFE6AD600A0}"/>
              </a:ext>
            </a:extLst>
          </p:cNvPr>
          <p:cNvSpPr/>
          <p:nvPr/>
        </p:nvSpPr>
        <p:spPr>
          <a:xfrm>
            <a:off x="5120535" y="5013585"/>
            <a:ext cx="945230" cy="361149"/>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latin typeface="HG丸ｺﾞｼｯｸM-PRO" panose="020F0600000000000000" pitchFamily="50" charset="-128"/>
                <a:ea typeface="HG丸ｺﾞｼｯｸM-PRO" panose="020F0600000000000000" pitchFamily="50" charset="-128"/>
              </a:rPr>
              <a:t>義務化</a:t>
            </a:r>
          </a:p>
        </p:txBody>
      </p:sp>
      <p:sp>
        <p:nvSpPr>
          <p:cNvPr id="34" name="四角形: 角を丸くする 33">
            <a:extLst>
              <a:ext uri="{FF2B5EF4-FFF2-40B4-BE49-F238E27FC236}">
                <a16:creationId xmlns="" xmlns:a16="http://schemas.microsoft.com/office/drawing/2014/main" id="{850F6D1A-9167-49BD-92CD-4D232E3807B9}"/>
              </a:ext>
            </a:extLst>
          </p:cNvPr>
          <p:cNvSpPr/>
          <p:nvPr/>
        </p:nvSpPr>
        <p:spPr>
          <a:xfrm>
            <a:off x="216767" y="1865978"/>
            <a:ext cx="6466335" cy="998996"/>
          </a:xfrm>
          <a:prstGeom prst="roundRect">
            <a:avLst/>
          </a:prstGeom>
          <a:solidFill>
            <a:schemeClr val="bg1"/>
          </a:solidFill>
          <a:ln w="381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52400" eaLnBrk="0" fontAlgn="base" hangingPunct="0">
              <a:spcBef>
                <a:spcPct val="0"/>
              </a:spcBef>
              <a:spcAft>
                <a:spcPct val="0"/>
              </a:spcAft>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令和</a:t>
            </a:r>
            <a:r>
              <a:rPr lang="en-US" altLang="ja-JP"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3</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年（</a:t>
            </a:r>
            <a:r>
              <a:rPr lang="en-US" altLang="ja-JP"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2021</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年）</a:t>
            </a:r>
            <a:r>
              <a:rPr lang="en-US" altLang="ja-JP"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1</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月以後提出する給与支払報告書又は公的年金等支払報告書については、前々年における給与所得又は公的年金等の源泉徴収票の税務署へ提出すべき枚数が</a:t>
            </a:r>
            <a:r>
              <a:rPr lang="en-US" altLang="ja-JP" sz="1200" b="1" u="sng" dirty="0">
                <a:solidFill>
                  <a:srgbClr val="FF0000"/>
                </a:solidFill>
                <a:latin typeface="HG丸ｺﾞｼｯｸM-PRO" panose="020F0600000000000000" pitchFamily="50" charset="-128"/>
                <a:ea typeface="HG丸ｺﾞｼｯｸM-PRO" panose="020F0600000000000000" pitchFamily="50" charset="-128"/>
                <a:cs typeface="ＭＳ Ｐゴシック" pitchFamily="50" charset="-128"/>
              </a:rPr>
              <a:t>100</a:t>
            </a:r>
            <a:r>
              <a:rPr lang="ja-JP" altLang="en-US" sz="1200" b="1" u="sng" dirty="0">
                <a:solidFill>
                  <a:srgbClr val="FF0000"/>
                </a:solidFill>
                <a:latin typeface="HG丸ｺﾞｼｯｸM-PRO" panose="020F0600000000000000" pitchFamily="50" charset="-128"/>
                <a:ea typeface="HG丸ｺﾞｼｯｸM-PRO" panose="020F0600000000000000" pitchFamily="50" charset="-128"/>
                <a:cs typeface="ＭＳ Ｐゴシック" pitchFamily="50" charset="-128"/>
              </a:rPr>
              <a:t>枚以上（改正前：</a:t>
            </a:r>
            <a:r>
              <a:rPr lang="en-US" altLang="ja-JP" sz="1200" b="1" u="sng" dirty="0">
                <a:solidFill>
                  <a:srgbClr val="FF0000"/>
                </a:solidFill>
                <a:latin typeface="HG丸ｺﾞｼｯｸM-PRO" panose="020F0600000000000000" pitchFamily="50" charset="-128"/>
                <a:ea typeface="HG丸ｺﾞｼｯｸM-PRO" panose="020F0600000000000000" pitchFamily="50" charset="-128"/>
                <a:cs typeface="ＭＳ Ｐゴシック" pitchFamily="50" charset="-128"/>
              </a:rPr>
              <a:t>1,000</a:t>
            </a:r>
            <a:r>
              <a:rPr lang="ja-JP" altLang="en-US" sz="1200" b="1" u="sng" dirty="0">
                <a:solidFill>
                  <a:srgbClr val="FF0000"/>
                </a:solidFill>
                <a:latin typeface="HG丸ｺﾞｼｯｸM-PRO" panose="020F0600000000000000" pitchFamily="50" charset="-128"/>
                <a:ea typeface="HG丸ｺﾞｼｯｸM-PRO" panose="020F0600000000000000" pitchFamily="50" charset="-128"/>
                <a:cs typeface="ＭＳ Ｐゴシック" pitchFamily="50" charset="-128"/>
              </a:rPr>
              <a:t>枚以上）</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であるときは、</a:t>
            </a:r>
            <a:r>
              <a:rPr lang="en-US" altLang="ja-JP" sz="1200" dirty="0" err="1">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eLTAX</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又は光ディスク等による提出が義務付けられました。</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7" name="四角形: 角を丸くする 36">
            <a:extLst>
              <a:ext uri="{FF2B5EF4-FFF2-40B4-BE49-F238E27FC236}">
                <a16:creationId xmlns="" xmlns:a16="http://schemas.microsoft.com/office/drawing/2014/main" id="{E992089D-A555-4C20-8A4B-74C3B1F314A4}"/>
              </a:ext>
            </a:extLst>
          </p:cNvPr>
          <p:cNvSpPr/>
          <p:nvPr/>
        </p:nvSpPr>
        <p:spPr>
          <a:xfrm>
            <a:off x="562422" y="1688602"/>
            <a:ext cx="864096" cy="328288"/>
          </a:xfrm>
          <a:prstGeom prst="round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HG丸ｺﾞｼｯｸM-PRO" panose="020F0600000000000000" pitchFamily="50" charset="-128"/>
                <a:ea typeface="HG丸ｺﾞｼｯｸM-PRO" panose="020F0600000000000000" pitchFamily="50" charset="-128"/>
              </a:rPr>
              <a:t>概　要</a:t>
            </a:r>
          </a:p>
        </p:txBody>
      </p:sp>
      <p:grpSp>
        <p:nvGrpSpPr>
          <p:cNvPr id="5" name="グループ化 4">
            <a:extLst>
              <a:ext uri="{FF2B5EF4-FFF2-40B4-BE49-F238E27FC236}">
                <a16:creationId xmlns="" xmlns:a16="http://schemas.microsoft.com/office/drawing/2014/main" id="{CD8B3A62-8CE0-4432-ACA6-631F2834DC63}"/>
              </a:ext>
            </a:extLst>
          </p:cNvPr>
          <p:cNvGrpSpPr/>
          <p:nvPr/>
        </p:nvGrpSpPr>
        <p:grpSpPr>
          <a:xfrm>
            <a:off x="208822" y="7380312"/>
            <a:ext cx="6466335" cy="1194846"/>
            <a:chOff x="208822" y="7380312"/>
            <a:chExt cx="6466335" cy="1194846"/>
          </a:xfrm>
        </p:grpSpPr>
        <p:sp>
          <p:nvSpPr>
            <p:cNvPr id="64" name="四角形: 角を丸くする 63">
              <a:extLst>
                <a:ext uri="{FF2B5EF4-FFF2-40B4-BE49-F238E27FC236}">
                  <a16:creationId xmlns="" xmlns:a16="http://schemas.microsoft.com/office/drawing/2014/main" id="{B3B258A5-C690-4D6E-818B-90C3D3ED8ED9}"/>
                </a:ext>
              </a:extLst>
            </p:cNvPr>
            <p:cNvSpPr/>
            <p:nvPr/>
          </p:nvSpPr>
          <p:spPr>
            <a:xfrm>
              <a:off x="208822" y="7596336"/>
              <a:ext cx="6466335" cy="978822"/>
            </a:xfrm>
            <a:prstGeom prst="roundRect">
              <a:avLst/>
            </a:prstGeom>
            <a:solidFill>
              <a:schemeClr val="bg1"/>
            </a:solidFill>
            <a:ln w="381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52400" eaLnBrk="0" fontAlgn="base" hangingPunct="0">
                <a:spcBef>
                  <a:spcPct val="0"/>
                </a:spcBef>
                <a:spcAft>
                  <a:spcPct val="0"/>
                </a:spcAft>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〇</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rPr>
                <a:t>給与所得又は公的年金等の源泉徴収票</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の光ディスク等の提出については、国税庁</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lvl="0" indent="152400" eaLnBrk="0" fontAlgn="base" hangingPunct="0">
                <a:spcBef>
                  <a:spcPct val="0"/>
                </a:spcBef>
                <a:spcAft>
                  <a:spcPct val="0"/>
                </a:spcAft>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ホームページの「申告・申請・届出等、用紙（手続の案内・様式）」から</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lvl="0" indent="152400" eaLnBrk="0" fontAlgn="base" hangingPunct="0">
                <a:spcBef>
                  <a:spcPct val="0"/>
                </a:spcBef>
                <a:spcAft>
                  <a:spcPct val="0"/>
                </a:spcAft>
              </a:pPr>
              <a:r>
                <a:rPr lang="ja-JP" altLang="en-US" sz="1200" dirty="0">
                  <a:solidFill>
                    <a:schemeClr val="tx1"/>
                  </a:solidFill>
                  <a:latin typeface="HG丸ｺﾞｼｯｸM-PRO" panose="020F0600000000000000" pitchFamily="50" charset="-128"/>
                  <a:ea typeface="HG丸ｺﾞｼｯｸM-PRO" panose="020F0600000000000000" pitchFamily="50" charset="-128"/>
                </a:rPr>
                <a:t>　「法定調書の光ディスク等による提出のご案内」をご覧ください。</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lvl="0" indent="152400" eaLnBrk="0" fontAlgn="base" hangingPunct="0">
                <a:spcBef>
                  <a:spcPct val="0"/>
                </a:spcBef>
                <a:spcAft>
                  <a:spcPct val="0"/>
                </a:spcAft>
              </a:pPr>
              <a:r>
                <a:rPr lang="ja-JP" altLang="en-US" sz="1200" dirty="0">
                  <a:solidFill>
                    <a:schemeClr val="tx1"/>
                  </a:solidFill>
                  <a:latin typeface="HG丸ｺﾞｼｯｸM-PRO" panose="020F0600000000000000" pitchFamily="50" charset="-128"/>
                  <a:ea typeface="HG丸ｺﾞｼｯｸM-PRO" panose="020F0600000000000000" pitchFamily="50" charset="-128"/>
                </a:rPr>
                <a:t>　国税庁ホームページ：</a:t>
              </a:r>
              <a:r>
                <a:rPr lang="en-US" altLang="ja-JP" sz="1200" dirty="0">
                  <a:solidFill>
                    <a:schemeClr val="tx1"/>
                  </a:solidFill>
                  <a:latin typeface="HG丸ｺﾞｼｯｸM-PRO" panose="020F0600000000000000" pitchFamily="50" charset="-128"/>
                  <a:ea typeface="HG丸ｺﾞｼｯｸM-PRO" panose="020F0600000000000000" pitchFamily="50" charset="-128"/>
                </a:rPr>
                <a:t>http://www.nta.go.jp/index.htm</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5" name="四角形: 角を丸くする 64">
              <a:extLst>
                <a:ext uri="{FF2B5EF4-FFF2-40B4-BE49-F238E27FC236}">
                  <a16:creationId xmlns="" xmlns:a16="http://schemas.microsoft.com/office/drawing/2014/main" id="{B2A79963-8D60-48FD-B7F0-116CAF9E9E43}"/>
                </a:ext>
              </a:extLst>
            </p:cNvPr>
            <p:cNvSpPr/>
            <p:nvPr/>
          </p:nvSpPr>
          <p:spPr>
            <a:xfrm>
              <a:off x="554450" y="7380312"/>
              <a:ext cx="1074323" cy="328288"/>
            </a:xfrm>
            <a:prstGeom prst="round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HG丸ｺﾞｼｯｸM-PRO" panose="020F0600000000000000" pitchFamily="50" charset="-128"/>
                  <a:ea typeface="HG丸ｺﾞｼｯｸM-PRO" panose="020F0600000000000000" pitchFamily="50" charset="-128"/>
                </a:rPr>
                <a:t>留意事項</a:t>
              </a:r>
              <a:endParaRPr kumimoji="1" lang="ja-JP" altLang="en-US" sz="1400" b="1" dirty="0">
                <a:latin typeface="HG丸ｺﾞｼｯｸM-PRO" panose="020F0600000000000000" pitchFamily="50" charset="-128"/>
                <a:ea typeface="HG丸ｺﾞｼｯｸM-PRO" panose="020F0600000000000000" pitchFamily="50" charset="-128"/>
              </a:endParaRPr>
            </a:p>
          </p:txBody>
        </p:sp>
      </p:grpSp>
      <p:grpSp>
        <p:nvGrpSpPr>
          <p:cNvPr id="10" name="グループ化 9">
            <a:extLst>
              <a:ext uri="{FF2B5EF4-FFF2-40B4-BE49-F238E27FC236}">
                <a16:creationId xmlns="" xmlns:a16="http://schemas.microsoft.com/office/drawing/2014/main" id="{0D7D5B99-BF86-481B-B470-F03064D29077}"/>
              </a:ext>
            </a:extLst>
          </p:cNvPr>
          <p:cNvGrpSpPr/>
          <p:nvPr/>
        </p:nvGrpSpPr>
        <p:grpSpPr>
          <a:xfrm>
            <a:off x="4789900" y="6020169"/>
            <a:ext cx="1512168" cy="983989"/>
            <a:chOff x="3474938" y="6265614"/>
            <a:chExt cx="1512168" cy="983989"/>
          </a:xfrm>
        </p:grpSpPr>
        <p:sp>
          <p:nvSpPr>
            <p:cNvPr id="46" name="テキスト ボックス 45">
              <a:extLst>
                <a:ext uri="{FF2B5EF4-FFF2-40B4-BE49-F238E27FC236}">
                  <a16:creationId xmlns="" xmlns:a16="http://schemas.microsoft.com/office/drawing/2014/main" id="{2223C5CA-4316-407D-B255-2A3040BE2A63}"/>
                </a:ext>
              </a:extLst>
            </p:cNvPr>
            <p:cNvSpPr txBox="1"/>
            <p:nvPr/>
          </p:nvSpPr>
          <p:spPr>
            <a:xfrm>
              <a:off x="3474938" y="6295496"/>
              <a:ext cx="1512168" cy="954107"/>
            </a:xfrm>
            <a:prstGeom prst="rect">
              <a:avLst/>
            </a:prstGeom>
            <a:noFill/>
          </p:spPr>
          <p:txBody>
            <a:bodyPr wrap="square" rtlCol="0">
              <a:spAutoFit/>
            </a:bodyPr>
            <a:lstStyle/>
            <a:p>
              <a:pPr algn="ctr"/>
              <a:endParaRPr lang="en-US" altLang="ja-JP" sz="1600" dirty="0">
                <a:latin typeface="HG丸ｺﾞｼｯｸM-PRO" panose="020F0600000000000000" pitchFamily="50" charset="-128"/>
                <a:ea typeface="HG丸ｺﾞｼｯｸM-PRO" panose="020F0600000000000000" pitchFamily="50" charset="-128"/>
              </a:endParaRPr>
            </a:p>
            <a:p>
              <a:pPr algn="ctr"/>
              <a:r>
                <a:rPr kumimoji="1" lang="ja-JP" altLang="en-US" sz="1200" dirty="0">
                  <a:latin typeface="HG丸ｺﾞｼｯｸM-PRO" panose="020F0600000000000000" pitchFamily="50" charset="-128"/>
                  <a:ea typeface="HG丸ｺﾞｼｯｸM-PRO" panose="020F0600000000000000" pitchFamily="50" charset="-128"/>
                </a:rPr>
                <a:t>又は</a:t>
              </a:r>
              <a:endParaRPr kumimoji="1" lang="en-US" altLang="ja-JP" sz="1200" dirty="0">
                <a:latin typeface="HG丸ｺﾞｼｯｸM-PRO" panose="020F0600000000000000" pitchFamily="50" charset="-128"/>
                <a:ea typeface="HG丸ｺﾞｼｯｸM-PRO" panose="020F0600000000000000" pitchFamily="50" charset="-128"/>
              </a:endParaRPr>
            </a:p>
            <a:p>
              <a:pPr algn="ctr"/>
              <a:r>
                <a:rPr lang="ja-JP" altLang="en-US" sz="1600" dirty="0">
                  <a:latin typeface="HG丸ｺﾞｼｯｸM-PRO" panose="020F0600000000000000" pitchFamily="50" charset="-128"/>
                  <a:ea typeface="HG丸ｺﾞｼｯｸM-PRO" panose="020F0600000000000000" pitchFamily="50" charset="-128"/>
                </a:rPr>
                <a:t>光ディスク等</a:t>
              </a:r>
              <a:endParaRPr lang="en-US" altLang="ja-JP" sz="1600" dirty="0">
                <a:latin typeface="HG丸ｺﾞｼｯｸM-PRO" panose="020F0600000000000000" pitchFamily="50" charset="-128"/>
                <a:ea typeface="HG丸ｺﾞｼｯｸM-PRO" panose="020F0600000000000000" pitchFamily="50" charset="-128"/>
              </a:endParaRPr>
            </a:p>
            <a:p>
              <a:pPr algn="ctr"/>
              <a:r>
                <a:rPr lang="ja-JP" altLang="en-US" sz="1200" dirty="0">
                  <a:latin typeface="HG丸ｺﾞｼｯｸM-PRO" panose="020F0600000000000000" pitchFamily="50" charset="-128"/>
                  <a:ea typeface="HG丸ｺﾞｼｯｸM-PRO" panose="020F0600000000000000" pitchFamily="50" charset="-128"/>
                </a:rPr>
                <a:t>による</a:t>
              </a:r>
              <a:r>
                <a:rPr kumimoji="1" lang="ja-JP" altLang="en-US" sz="1200" dirty="0">
                  <a:latin typeface="HG丸ｺﾞｼｯｸM-PRO" panose="020F0600000000000000" pitchFamily="50" charset="-128"/>
                  <a:ea typeface="HG丸ｺﾞｼｯｸM-PRO" panose="020F0600000000000000" pitchFamily="50" charset="-128"/>
                </a:rPr>
                <a:t>提出</a:t>
              </a:r>
            </a:p>
          </p:txBody>
        </p:sp>
        <p:pic>
          <p:nvPicPr>
            <p:cNvPr id="1057" name="Picture 33"/>
            <p:cNvPicPr>
              <a:picLocks noChangeAspect="1" noChangeArrowheads="1"/>
            </p:cNvPicPr>
            <p:nvPr/>
          </p:nvPicPr>
          <p:blipFill>
            <a:blip r:embed="rId3" cstate="print"/>
            <a:srcRect/>
            <a:stretch>
              <a:fillRect/>
            </a:stretch>
          </p:blipFill>
          <p:spPr bwMode="auto">
            <a:xfrm>
              <a:off x="3780662" y="6265614"/>
              <a:ext cx="952858" cy="319840"/>
            </a:xfrm>
            <a:prstGeom prst="rect">
              <a:avLst/>
            </a:prstGeom>
            <a:noFill/>
          </p:spPr>
        </p:pic>
      </p:grpSp>
      <p:sp>
        <p:nvSpPr>
          <p:cNvPr id="9" name="吹き出し: 円形 8">
            <a:extLst>
              <a:ext uri="{FF2B5EF4-FFF2-40B4-BE49-F238E27FC236}">
                <a16:creationId xmlns="" xmlns:a16="http://schemas.microsoft.com/office/drawing/2014/main" id="{926B7231-E124-4013-BEAF-08B4AE5434E0}"/>
              </a:ext>
            </a:extLst>
          </p:cNvPr>
          <p:cNvSpPr/>
          <p:nvPr/>
        </p:nvSpPr>
        <p:spPr>
          <a:xfrm>
            <a:off x="208822" y="28359"/>
            <a:ext cx="2388290" cy="603797"/>
          </a:xfrm>
          <a:prstGeom prst="wedgeEllipseCallout">
            <a:avLst>
              <a:gd name="adj1" fmla="val 57562"/>
              <a:gd name="adj2" fmla="val 380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令和</a:t>
            </a:r>
            <a:r>
              <a:rPr lang="en-US" altLang="ja-JP" sz="1200" b="1" dirty="0">
                <a:latin typeface="HG丸ｺﾞｼｯｸM-PRO" panose="020F0600000000000000" pitchFamily="50" charset="-128"/>
                <a:ea typeface="HG丸ｺﾞｼｯｸM-PRO" panose="020F0600000000000000" pitchFamily="50" charset="-128"/>
              </a:rPr>
              <a:t>3</a:t>
            </a:r>
            <a:r>
              <a:rPr lang="ja-JP" altLang="en-US" sz="1200" b="1" dirty="0">
                <a:latin typeface="HG丸ｺﾞｼｯｸM-PRO" panose="020F0600000000000000" pitchFamily="50" charset="-128"/>
                <a:ea typeface="HG丸ｺﾞｼｯｸM-PRO" panose="020F0600000000000000" pitchFamily="50" charset="-128"/>
              </a:rPr>
              <a:t>年（</a:t>
            </a:r>
            <a:r>
              <a:rPr lang="en-US" altLang="ja-JP" sz="1200" b="1" dirty="0">
                <a:latin typeface="HG丸ｺﾞｼｯｸM-PRO" panose="020F0600000000000000" pitchFamily="50" charset="-128"/>
                <a:ea typeface="HG丸ｺﾞｼｯｸM-PRO" panose="020F0600000000000000" pitchFamily="50" charset="-128"/>
              </a:rPr>
              <a:t>2021</a:t>
            </a:r>
            <a:r>
              <a:rPr lang="ja-JP" altLang="en-US" sz="1200" b="1" dirty="0">
                <a:latin typeface="HG丸ｺﾞｼｯｸM-PRO" panose="020F0600000000000000" pitchFamily="50" charset="-128"/>
                <a:ea typeface="HG丸ｺﾞｼｯｸM-PRO" panose="020F0600000000000000" pitchFamily="50" charset="-128"/>
              </a:rPr>
              <a:t>年）</a:t>
            </a:r>
            <a:endParaRPr lang="en-US" altLang="ja-JP" sz="1200" b="1" dirty="0">
              <a:latin typeface="HG丸ｺﾞｼｯｸM-PRO" panose="020F0600000000000000" pitchFamily="50" charset="-128"/>
              <a:ea typeface="HG丸ｺﾞｼｯｸM-PRO" panose="020F0600000000000000" pitchFamily="50" charset="-128"/>
            </a:endParaRPr>
          </a:p>
          <a:p>
            <a:pPr algn="ctr"/>
            <a:r>
              <a:rPr lang="en-US" altLang="ja-JP" sz="1200" b="1" dirty="0">
                <a:latin typeface="HG丸ｺﾞｼｯｸM-PRO" panose="020F0600000000000000" pitchFamily="50" charset="-128"/>
                <a:ea typeface="HG丸ｺﾞｼｯｸM-PRO" panose="020F0600000000000000" pitchFamily="50" charset="-128"/>
              </a:rPr>
              <a:t>1</a:t>
            </a:r>
            <a:r>
              <a:rPr lang="ja-JP" altLang="en-US" sz="1200" b="1" dirty="0">
                <a:latin typeface="HG丸ｺﾞｼｯｸM-PRO" panose="020F0600000000000000" pitchFamily="50" charset="-128"/>
                <a:ea typeface="HG丸ｺﾞｼｯｸM-PRO" panose="020F0600000000000000" pitchFamily="50" charset="-128"/>
              </a:rPr>
              <a:t>月提出分から</a:t>
            </a:r>
          </a:p>
        </p:txBody>
      </p:sp>
      <p:grpSp>
        <p:nvGrpSpPr>
          <p:cNvPr id="4" name="グループ化 3">
            <a:extLst>
              <a:ext uri="{FF2B5EF4-FFF2-40B4-BE49-F238E27FC236}">
                <a16:creationId xmlns="" xmlns:a16="http://schemas.microsoft.com/office/drawing/2014/main" id="{C4AEDAFE-C25C-4D81-A8FA-8AB83C5D0DC2}"/>
              </a:ext>
            </a:extLst>
          </p:cNvPr>
          <p:cNvGrpSpPr/>
          <p:nvPr/>
        </p:nvGrpSpPr>
        <p:grpSpPr>
          <a:xfrm>
            <a:off x="28031" y="649414"/>
            <a:ext cx="6785345" cy="970258"/>
            <a:chOff x="-3470103" y="1475656"/>
            <a:chExt cx="5026895" cy="970258"/>
          </a:xfrm>
          <a:solidFill>
            <a:schemeClr val="accent5">
              <a:alpha val="98824"/>
            </a:schemeClr>
          </a:solidFill>
        </p:grpSpPr>
        <p:sp>
          <p:nvSpPr>
            <p:cNvPr id="3" name="矢印: 山形 2">
              <a:extLst>
                <a:ext uri="{FF2B5EF4-FFF2-40B4-BE49-F238E27FC236}">
                  <a16:creationId xmlns="" xmlns:a16="http://schemas.microsoft.com/office/drawing/2014/main" id="{A6533836-B102-4689-B37B-8E963C1D2AA1}"/>
                </a:ext>
              </a:extLst>
            </p:cNvPr>
            <p:cNvSpPr/>
            <p:nvPr/>
          </p:nvSpPr>
          <p:spPr>
            <a:xfrm>
              <a:off x="-3470103" y="1475656"/>
              <a:ext cx="2938661" cy="970258"/>
            </a:xfrm>
            <a:prstGeom prst="chevron">
              <a:avLst>
                <a:gd name="adj" fmla="val 29384"/>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sp>
          <p:nvSpPr>
            <p:cNvPr id="35" name="矢印: 山形 34">
              <a:extLst>
                <a:ext uri="{FF2B5EF4-FFF2-40B4-BE49-F238E27FC236}">
                  <a16:creationId xmlns="" xmlns:a16="http://schemas.microsoft.com/office/drawing/2014/main" id="{B02C7F56-B125-4AB4-8409-B0B33C3D5C21}"/>
                </a:ext>
              </a:extLst>
            </p:cNvPr>
            <p:cNvSpPr/>
            <p:nvPr/>
          </p:nvSpPr>
          <p:spPr>
            <a:xfrm flipH="1">
              <a:off x="-1381869" y="1475656"/>
              <a:ext cx="2938661" cy="970258"/>
            </a:xfrm>
            <a:prstGeom prst="chevron">
              <a:avLst>
                <a:gd name="adj" fmla="val 29384"/>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grpSp>
      <p:pic>
        <p:nvPicPr>
          <p:cNvPr id="13" name="図 12" descr="挿絵 が含まれている画像&#10;&#10;自動的に生成された説明">
            <a:extLst>
              <a:ext uri="{FF2B5EF4-FFF2-40B4-BE49-F238E27FC236}">
                <a16:creationId xmlns="" xmlns:a16="http://schemas.microsoft.com/office/drawing/2014/main" id="{685C8E82-4033-4B55-9C97-09821CEBC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813" y="85474"/>
            <a:ext cx="476250" cy="609600"/>
          </a:xfrm>
          <a:prstGeom prst="rect">
            <a:avLst/>
          </a:prstGeom>
        </p:spPr>
      </p:pic>
      <p:pic>
        <p:nvPicPr>
          <p:cNvPr id="16" name="図 15" descr="抽象, 挿絵 が含まれている画像&#10;&#10;自動的に生成された説明">
            <a:extLst>
              <a:ext uri="{FF2B5EF4-FFF2-40B4-BE49-F238E27FC236}">
                <a16:creationId xmlns="" xmlns:a16="http://schemas.microsoft.com/office/drawing/2014/main" id="{B1594A49-A951-4718-8980-703F64F095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80398">
            <a:off x="3564962" y="76541"/>
            <a:ext cx="571500" cy="628650"/>
          </a:xfrm>
          <a:prstGeom prst="rect">
            <a:avLst/>
          </a:prstGeom>
        </p:spPr>
      </p:pic>
      <p:sp>
        <p:nvSpPr>
          <p:cNvPr id="41" name="テキスト ボックス 40">
            <a:extLst>
              <a:ext uri="{FF2B5EF4-FFF2-40B4-BE49-F238E27FC236}">
                <a16:creationId xmlns="" xmlns:a16="http://schemas.microsoft.com/office/drawing/2014/main" id="{996620A3-D6D1-4696-9659-7EC449CED0EC}"/>
              </a:ext>
            </a:extLst>
          </p:cNvPr>
          <p:cNvSpPr txBox="1"/>
          <p:nvPr/>
        </p:nvSpPr>
        <p:spPr>
          <a:xfrm>
            <a:off x="340235" y="764004"/>
            <a:ext cx="6466335" cy="784830"/>
          </a:xfrm>
          <a:prstGeom prst="rect">
            <a:avLst/>
          </a:prstGeom>
          <a:noFill/>
        </p:spPr>
        <p:txBody>
          <a:bodyPr wrap="square" rtlCol="0">
            <a:spAutoFit/>
          </a:bodyPr>
          <a:lstStyle/>
          <a:p>
            <a:pPr algn="ctr"/>
            <a:r>
              <a:rPr lang="ja-JP" altLang="en-US" sz="1700" dirty="0">
                <a:solidFill>
                  <a:schemeClr val="bg1"/>
                </a:solidFill>
                <a:latin typeface="HGP創英角ｺﾞｼｯｸUB" panose="020B0900000000000000" pitchFamily="50" charset="-128"/>
                <a:ea typeface="HGP創英角ｺﾞｼｯｸUB" panose="020B0900000000000000" pitchFamily="50" charset="-128"/>
              </a:rPr>
              <a:t>給与支払報告書等の</a:t>
            </a:r>
            <a:r>
              <a:rPr lang="en-US" altLang="ja-JP" sz="1700" dirty="0" err="1">
                <a:solidFill>
                  <a:schemeClr val="bg1"/>
                </a:solidFill>
                <a:latin typeface="HGP創英角ｺﾞｼｯｸUB" panose="020B0900000000000000" pitchFamily="50" charset="-128"/>
                <a:ea typeface="HGP創英角ｺﾞｼｯｸUB" panose="020B0900000000000000" pitchFamily="50" charset="-128"/>
              </a:rPr>
              <a:t>eLTAX</a:t>
            </a:r>
            <a:r>
              <a:rPr lang="ja-JP" altLang="en-US" sz="1700" dirty="0">
                <a:solidFill>
                  <a:schemeClr val="bg1"/>
                </a:solidFill>
                <a:latin typeface="HGP創英角ｺﾞｼｯｸUB" panose="020B0900000000000000" pitchFamily="50" charset="-128"/>
                <a:ea typeface="HGP創英角ｺﾞｼｯｸUB" panose="020B0900000000000000" pitchFamily="50" charset="-128"/>
              </a:rPr>
              <a:t>又は光ディスク等による</a:t>
            </a:r>
            <a:endParaRPr lang="en-US" altLang="ja-JP" sz="1700" dirty="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提出義務基準が引き下げられました！</a:t>
            </a:r>
            <a:endParaRPr lang="en-US" altLang="ja-JP" sz="28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 xmlns:a16="http://schemas.microsoft.com/office/drawing/2014/main" id="{8B09AFF2-CC17-4D2F-A5B7-D540E848CDFA}"/>
              </a:ext>
            </a:extLst>
          </p:cNvPr>
          <p:cNvSpPr txBox="1"/>
          <p:nvPr/>
        </p:nvSpPr>
        <p:spPr>
          <a:xfrm>
            <a:off x="6184683" y="3810243"/>
            <a:ext cx="675978"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a:t>
            </a:r>
          </a:p>
        </p:txBody>
      </p:sp>
      <p:sp>
        <p:nvSpPr>
          <p:cNvPr id="8" name="四角形: 角を丸くする 7">
            <a:extLst>
              <a:ext uri="{FF2B5EF4-FFF2-40B4-BE49-F238E27FC236}">
                <a16:creationId xmlns="" xmlns:a16="http://schemas.microsoft.com/office/drawing/2014/main" id="{9A68EF0F-489E-47F9-814A-5583435CBC8B}"/>
              </a:ext>
            </a:extLst>
          </p:cNvPr>
          <p:cNvSpPr/>
          <p:nvPr/>
        </p:nvSpPr>
        <p:spPr>
          <a:xfrm>
            <a:off x="586795" y="4288565"/>
            <a:ext cx="421159" cy="1273448"/>
          </a:xfrm>
          <a:prstGeom prst="round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latin typeface="HG丸ｺﾞｼｯｸM-PRO" panose="020F0600000000000000" pitchFamily="50" charset="-128"/>
                <a:ea typeface="HG丸ｺﾞｼｯｸM-PRO" panose="020F0600000000000000" pitchFamily="50" charset="-128"/>
              </a:rPr>
              <a:t>源泉徴収票</a:t>
            </a:r>
            <a:endParaRPr lang="en-US" altLang="ja-JP" sz="1300" b="1" dirty="0">
              <a:latin typeface="HG丸ｺﾞｼｯｸM-PRO" panose="020F0600000000000000" pitchFamily="50" charset="-128"/>
              <a:ea typeface="HG丸ｺﾞｼｯｸM-PRO" panose="020F0600000000000000" pitchFamily="50" charset="-128"/>
            </a:endParaRPr>
          </a:p>
        </p:txBody>
      </p:sp>
      <p:sp>
        <p:nvSpPr>
          <p:cNvPr id="45" name="四角形: 角を丸くする 44">
            <a:extLst>
              <a:ext uri="{FF2B5EF4-FFF2-40B4-BE49-F238E27FC236}">
                <a16:creationId xmlns="" xmlns:a16="http://schemas.microsoft.com/office/drawing/2014/main" id="{BCF8F622-8F5D-450D-9656-0C3349ADE1F6}"/>
              </a:ext>
            </a:extLst>
          </p:cNvPr>
          <p:cNvSpPr/>
          <p:nvPr/>
        </p:nvSpPr>
        <p:spPr>
          <a:xfrm>
            <a:off x="588972" y="5777283"/>
            <a:ext cx="418331" cy="1397561"/>
          </a:xfrm>
          <a:prstGeom prst="round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給与支払報告書</a:t>
            </a:r>
            <a:endParaRPr lang="en-US" altLang="ja-JP" sz="1200" b="1" dirty="0">
              <a:latin typeface="HG丸ｺﾞｼｯｸM-PRO" panose="020F0600000000000000" pitchFamily="50" charset="-128"/>
              <a:ea typeface="HG丸ｺﾞｼｯｸM-PRO" panose="020F0600000000000000" pitchFamily="50" charset="-128"/>
            </a:endParaRPr>
          </a:p>
        </p:txBody>
      </p:sp>
      <p:pic>
        <p:nvPicPr>
          <p:cNvPr id="47" name="図 2050" descr="color_1">
            <a:extLst>
              <a:ext uri="{FF2B5EF4-FFF2-40B4-BE49-F238E27FC236}">
                <a16:creationId xmlns="" xmlns:a16="http://schemas.microsoft.com/office/drawing/2014/main" id="{C92A82B9-0D0E-4486-8069-A1EC3AF90720}"/>
              </a:ext>
            </a:extLst>
          </p:cNvPr>
          <p:cNvPicPr>
            <a:picLocks noChangeAspect="1" noChangeArrowheads="1"/>
          </p:cNvPicPr>
          <p:nvPr/>
        </p:nvPicPr>
        <p:blipFill>
          <a:blip r:embed="rId6" cstate="print"/>
          <a:srcRect/>
          <a:stretch>
            <a:fillRect/>
          </a:stretch>
        </p:blipFill>
        <p:spPr bwMode="auto">
          <a:xfrm>
            <a:off x="1962150" y="8601075"/>
            <a:ext cx="2933700" cy="542925"/>
          </a:xfrm>
          <a:prstGeom prst="rect">
            <a:avLst/>
          </a:prstGeom>
          <a:noFill/>
        </p:spPr>
      </p:pic>
      <p:sp>
        <p:nvSpPr>
          <p:cNvPr id="29" name="正方形/長方形 28">
            <a:extLst>
              <a:ext uri="{FF2B5EF4-FFF2-40B4-BE49-F238E27FC236}">
                <a16:creationId xmlns="" xmlns:a16="http://schemas.microsoft.com/office/drawing/2014/main" id="{09B78971-0651-4466-B882-52650F660ABA}"/>
              </a:ext>
            </a:extLst>
          </p:cNvPr>
          <p:cNvSpPr/>
          <p:nvPr/>
        </p:nvSpPr>
        <p:spPr>
          <a:xfrm>
            <a:off x="4726261" y="5652120"/>
            <a:ext cx="1733779" cy="185617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 xmlns:a16="http://schemas.microsoft.com/office/drawing/2014/main" id="{7B5ECDC4-9249-409A-9BE6-D57CEE00D80F}"/>
              </a:ext>
            </a:extLst>
          </p:cNvPr>
          <p:cNvSpPr/>
          <p:nvPr/>
        </p:nvSpPr>
        <p:spPr>
          <a:xfrm>
            <a:off x="4830061" y="5754456"/>
            <a:ext cx="1509640" cy="16564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右 58">
            <a:extLst>
              <a:ext uri="{FF2B5EF4-FFF2-40B4-BE49-F238E27FC236}">
                <a16:creationId xmlns="" xmlns:a16="http://schemas.microsoft.com/office/drawing/2014/main" id="{C56D2D68-C850-441F-A418-9C4051201575}"/>
              </a:ext>
            </a:extLst>
          </p:cNvPr>
          <p:cNvSpPr/>
          <p:nvPr/>
        </p:nvSpPr>
        <p:spPr>
          <a:xfrm rot="5400000">
            <a:off x="5267098" y="5468474"/>
            <a:ext cx="613826" cy="495407"/>
          </a:xfrm>
          <a:prstGeom prst="rightArrow">
            <a:avLst/>
          </a:prstGeom>
          <a:solidFill>
            <a:srgbClr val="004E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吹き出し: 角を丸めた四角形 41">
            <a:extLst>
              <a:ext uri="{FF2B5EF4-FFF2-40B4-BE49-F238E27FC236}">
                <a16:creationId xmlns="" xmlns:a16="http://schemas.microsoft.com/office/drawing/2014/main" id="{6A4379D1-26D3-4F8B-B2F2-34B6F2D49261}"/>
              </a:ext>
            </a:extLst>
          </p:cNvPr>
          <p:cNvSpPr/>
          <p:nvPr/>
        </p:nvSpPr>
        <p:spPr>
          <a:xfrm>
            <a:off x="980728" y="2949521"/>
            <a:ext cx="5702374" cy="765717"/>
          </a:xfrm>
          <a:prstGeom prst="wedgeRoundRectCallout">
            <a:avLst>
              <a:gd name="adj1" fmla="val -55021"/>
              <a:gd name="adj2" fmla="val 20525"/>
              <a:gd name="adj3" fmla="val 16667"/>
            </a:avLst>
          </a:prstGeom>
          <a:noFill/>
          <a:ln w="381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丸ｺﾞｼｯｸM-PRO" panose="020F0600000000000000" pitchFamily="50" charset="-128"/>
                <a:ea typeface="HG丸ｺﾞｼｯｸM-PRO" panose="020F0600000000000000" pitchFamily="50" charset="-128"/>
              </a:rPr>
              <a:t>　例えば、平成</a:t>
            </a:r>
            <a:r>
              <a:rPr lang="en-US" altLang="ja-JP" sz="1200" dirty="0">
                <a:solidFill>
                  <a:schemeClr val="tx1"/>
                </a:solidFill>
                <a:latin typeface="HG丸ｺﾞｼｯｸM-PRO" panose="020F0600000000000000" pitchFamily="50" charset="-128"/>
                <a:ea typeface="HG丸ｺﾞｼｯｸM-PRO" panose="020F0600000000000000" pitchFamily="50" charset="-128"/>
              </a:rPr>
              <a:t>31</a:t>
            </a:r>
            <a:r>
              <a:rPr lang="ja-JP" altLang="en-US" sz="1200" dirty="0">
                <a:solidFill>
                  <a:schemeClr val="tx1"/>
                </a:solidFill>
                <a:latin typeface="HG丸ｺﾞｼｯｸM-PRO" panose="020F0600000000000000" pitchFamily="50" charset="-128"/>
                <a:ea typeface="HG丸ｺﾞｼｯｸM-PRO" panose="020F0600000000000000" pitchFamily="50" charset="-128"/>
              </a:rPr>
              <a:t>年（</a:t>
            </a:r>
            <a:r>
              <a:rPr lang="en-US" altLang="ja-JP" sz="1200" dirty="0">
                <a:solidFill>
                  <a:schemeClr val="tx1"/>
                </a:solidFill>
                <a:latin typeface="HG丸ｺﾞｼｯｸM-PRO" panose="020F0600000000000000" pitchFamily="50" charset="-128"/>
                <a:ea typeface="HG丸ｺﾞｼｯｸM-PRO" panose="020F0600000000000000" pitchFamily="50" charset="-128"/>
              </a:rPr>
              <a:t>2019</a:t>
            </a:r>
            <a:r>
              <a:rPr lang="ja-JP" altLang="en-US" sz="1200" dirty="0">
                <a:solidFill>
                  <a:schemeClr val="tx1"/>
                </a:solidFill>
                <a:latin typeface="HG丸ｺﾞｼｯｸM-PRO" panose="020F0600000000000000" pitchFamily="50" charset="-128"/>
                <a:ea typeface="HG丸ｺﾞｼｯｸM-PRO" panose="020F0600000000000000" pitchFamily="50" charset="-128"/>
              </a:rPr>
              <a:t>年）</a:t>
            </a:r>
            <a:r>
              <a:rPr lang="en-US" altLang="ja-JP" sz="1200" dirty="0">
                <a:solidFill>
                  <a:schemeClr val="tx1"/>
                </a:solidFill>
                <a:latin typeface="HG丸ｺﾞｼｯｸM-PRO" panose="020F0600000000000000" pitchFamily="50" charset="-128"/>
                <a:ea typeface="HG丸ｺﾞｼｯｸM-PRO" panose="020F0600000000000000" pitchFamily="50" charset="-128"/>
              </a:rPr>
              <a:t>1</a:t>
            </a:r>
            <a:r>
              <a:rPr lang="ja-JP" altLang="en-US" sz="1200" dirty="0">
                <a:solidFill>
                  <a:schemeClr val="tx1"/>
                </a:solidFill>
                <a:latin typeface="HG丸ｺﾞｼｯｸM-PRO" panose="020F0600000000000000" pitchFamily="50" charset="-128"/>
                <a:ea typeface="HG丸ｺﾞｼｯｸM-PRO" panose="020F0600000000000000" pitchFamily="50" charset="-128"/>
              </a:rPr>
              <a:t>月に税務署へ提出すべき給与所得の源泉徴収票の枚数が</a:t>
            </a:r>
            <a:r>
              <a:rPr lang="en-US" altLang="ja-JP" sz="1200" dirty="0">
                <a:solidFill>
                  <a:schemeClr val="tx1"/>
                </a:solidFill>
                <a:latin typeface="HG丸ｺﾞｼｯｸM-PRO" panose="020F0600000000000000" pitchFamily="50" charset="-128"/>
                <a:ea typeface="HG丸ｺﾞｼｯｸM-PRO" panose="020F0600000000000000" pitchFamily="50" charset="-128"/>
              </a:rPr>
              <a:t>110</a:t>
            </a:r>
            <a:r>
              <a:rPr lang="ja-JP" altLang="en-US" sz="1200" dirty="0">
                <a:solidFill>
                  <a:schemeClr val="tx1"/>
                </a:solidFill>
                <a:latin typeface="HG丸ｺﾞｼｯｸM-PRO" panose="020F0600000000000000" pitchFamily="50" charset="-128"/>
                <a:ea typeface="HG丸ｺﾞｼｯｸM-PRO" panose="020F0600000000000000" pitchFamily="50" charset="-128"/>
              </a:rPr>
              <a:t>枚の場合、令和</a:t>
            </a:r>
            <a:r>
              <a:rPr lang="en-US" altLang="ja-JP" sz="1200" dirty="0">
                <a:solidFill>
                  <a:schemeClr val="tx1"/>
                </a:solidFill>
                <a:latin typeface="HG丸ｺﾞｼｯｸM-PRO" panose="020F0600000000000000" pitchFamily="50" charset="-128"/>
                <a:ea typeface="HG丸ｺﾞｼｯｸM-PRO" panose="020F0600000000000000" pitchFamily="50" charset="-128"/>
              </a:rPr>
              <a:t>3</a:t>
            </a:r>
            <a:r>
              <a:rPr lang="ja-JP" altLang="en-US" sz="1200" dirty="0">
                <a:solidFill>
                  <a:schemeClr val="tx1"/>
                </a:solidFill>
                <a:latin typeface="HG丸ｺﾞｼｯｸM-PRO" panose="020F0600000000000000" pitchFamily="50" charset="-128"/>
                <a:ea typeface="HG丸ｺﾞｼｯｸM-PRO" panose="020F0600000000000000" pitchFamily="50" charset="-128"/>
              </a:rPr>
              <a:t>年（</a:t>
            </a:r>
            <a:r>
              <a:rPr lang="en-US" altLang="ja-JP" sz="1200" dirty="0">
                <a:solidFill>
                  <a:schemeClr val="tx1"/>
                </a:solidFill>
                <a:latin typeface="HG丸ｺﾞｼｯｸM-PRO" panose="020F0600000000000000" pitchFamily="50" charset="-128"/>
                <a:ea typeface="HG丸ｺﾞｼｯｸM-PRO" panose="020F0600000000000000" pitchFamily="50" charset="-128"/>
              </a:rPr>
              <a:t>2021</a:t>
            </a:r>
            <a:r>
              <a:rPr lang="ja-JP" altLang="en-US" sz="1200" dirty="0">
                <a:solidFill>
                  <a:schemeClr val="tx1"/>
                </a:solidFill>
                <a:latin typeface="HG丸ｺﾞｼｯｸM-PRO" panose="020F0600000000000000" pitchFamily="50" charset="-128"/>
                <a:ea typeface="HG丸ｺﾞｼｯｸM-PRO" panose="020F0600000000000000" pitchFamily="50" charset="-128"/>
              </a:rPr>
              <a:t>年）</a:t>
            </a:r>
            <a:r>
              <a:rPr lang="en-US" altLang="ja-JP" sz="1200" dirty="0">
                <a:solidFill>
                  <a:schemeClr val="tx1"/>
                </a:solidFill>
                <a:latin typeface="HG丸ｺﾞｼｯｸM-PRO" panose="020F0600000000000000" pitchFamily="50" charset="-128"/>
                <a:ea typeface="HG丸ｺﾞｼｯｸM-PRO" panose="020F0600000000000000" pitchFamily="50" charset="-128"/>
              </a:rPr>
              <a:t>1</a:t>
            </a:r>
            <a:r>
              <a:rPr lang="ja-JP" altLang="en-US" sz="1200" dirty="0">
                <a:solidFill>
                  <a:schemeClr val="tx1"/>
                </a:solidFill>
                <a:latin typeface="HG丸ｺﾞｼｯｸM-PRO" panose="020F0600000000000000" pitchFamily="50" charset="-128"/>
                <a:ea typeface="HG丸ｺﾞｼｯｸM-PRO" panose="020F0600000000000000" pitchFamily="50" charset="-128"/>
              </a:rPr>
              <a:t>月の給与支払報告書は、</a:t>
            </a:r>
            <a:r>
              <a:rPr lang="en-US" altLang="ja-JP" sz="1200" b="1" u="sng" dirty="0" err="1">
                <a:solidFill>
                  <a:srgbClr val="FF0000"/>
                </a:solidFill>
                <a:latin typeface="HG丸ｺﾞｼｯｸM-PRO" panose="020F0600000000000000" pitchFamily="50" charset="-128"/>
                <a:ea typeface="HG丸ｺﾞｼｯｸM-PRO" panose="020F0600000000000000" pitchFamily="50" charset="-128"/>
              </a:rPr>
              <a:t>eLTAX</a:t>
            </a:r>
            <a:r>
              <a:rPr lang="ja-JP" altLang="en-US" sz="1200" b="1" u="sng" dirty="0">
                <a:solidFill>
                  <a:srgbClr val="FF0000"/>
                </a:solidFill>
                <a:latin typeface="HG丸ｺﾞｼｯｸM-PRO" panose="020F0600000000000000" pitchFamily="50" charset="-128"/>
                <a:ea typeface="HG丸ｺﾞｼｯｸM-PRO" panose="020F0600000000000000" pitchFamily="50" charset="-128"/>
              </a:rPr>
              <a:t>又は光ディスク等により提出</a:t>
            </a:r>
            <a:r>
              <a:rPr lang="ja-JP" altLang="en-US" sz="1200" dirty="0">
                <a:solidFill>
                  <a:schemeClr val="tx1"/>
                </a:solidFill>
                <a:latin typeface="HG丸ｺﾞｼｯｸM-PRO" panose="020F0600000000000000" pitchFamily="50" charset="-128"/>
                <a:ea typeface="HG丸ｺﾞｼｯｸM-PRO" panose="020F0600000000000000" pitchFamily="50" charset="-128"/>
              </a:rPr>
              <a:t>する必要があります。</a:t>
            </a:r>
            <a:endParaRPr kumimoji="1" lang="ja-JP" altLang="en-US" dirty="0"/>
          </a:p>
        </p:txBody>
      </p:sp>
      <p:pic>
        <p:nvPicPr>
          <p:cNvPr id="53" name="図 52">
            <a:extLst>
              <a:ext uri="{FF2B5EF4-FFF2-40B4-BE49-F238E27FC236}">
                <a16:creationId xmlns="" xmlns:a16="http://schemas.microsoft.com/office/drawing/2014/main" id="{2B524451-38F6-4752-8E60-9FCF263E17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8482" y="7971740"/>
            <a:ext cx="495448" cy="497711"/>
          </a:xfrm>
          <a:prstGeom prst="rect">
            <a:avLst/>
          </a:prstGeom>
        </p:spPr>
      </p:pic>
      <p:pic>
        <p:nvPicPr>
          <p:cNvPr id="67" name="図 66" descr="挿絵, 抽象 が含まれている画像&#10;&#10;自動的に生成された説明">
            <a:extLst>
              <a:ext uri="{FF2B5EF4-FFF2-40B4-BE49-F238E27FC236}">
                <a16:creationId xmlns="" xmlns:a16="http://schemas.microsoft.com/office/drawing/2014/main" id="{4AE3F0E5-BD5E-420A-9237-A7EFE7922A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03" y="3015960"/>
            <a:ext cx="632064" cy="978822"/>
          </a:xfrm>
          <a:prstGeom prst="rect">
            <a:avLst/>
          </a:prstGeom>
        </p:spPr>
      </p:pic>
      <p:sp>
        <p:nvSpPr>
          <p:cNvPr id="68" name="テキスト ボックス 67">
            <a:extLst>
              <a:ext uri="{FF2B5EF4-FFF2-40B4-BE49-F238E27FC236}">
                <a16:creationId xmlns="" xmlns:a16="http://schemas.microsoft.com/office/drawing/2014/main" id="{D38B7D35-DF3D-4CE6-B15B-3D27F2969454}"/>
              </a:ext>
            </a:extLst>
          </p:cNvPr>
          <p:cNvSpPr txBox="1"/>
          <p:nvPr/>
        </p:nvSpPr>
        <p:spPr>
          <a:xfrm>
            <a:off x="5404734" y="5434650"/>
            <a:ext cx="338554" cy="575526"/>
          </a:xfrm>
          <a:prstGeom prst="rect">
            <a:avLst/>
          </a:prstGeom>
          <a:noFill/>
        </p:spPr>
        <p:txBody>
          <a:bodyPr vert="eaVert" wrap="square" rtlCol="0">
            <a:spAutoFit/>
          </a:bodyP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さらに</a:t>
            </a:r>
          </a:p>
        </p:txBody>
      </p:sp>
      <p:sp>
        <p:nvSpPr>
          <p:cNvPr id="43" name="四角形: 角を丸くする 42">
            <a:extLst>
              <a:ext uri="{FF2B5EF4-FFF2-40B4-BE49-F238E27FC236}">
                <a16:creationId xmlns="" xmlns:a16="http://schemas.microsoft.com/office/drawing/2014/main" id="{0D565FE4-6E74-43CE-9B81-C426301466A7}"/>
              </a:ext>
            </a:extLst>
          </p:cNvPr>
          <p:cNvSpPr/>
          <p:nvPr/>
        </p:nvSpPr>
        <p:spPr>
          <a:xfrm>
            <a:off x="5120535" y="6984763"/>
            <a:ext cx="945230" cy="361149"/>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latin typeface="HG丸ｺﾞｼｯｸM-PRO" panose="020F0600000000000000" pitchFamily="50" charset="-128"/>
                <a:ea typeface="HG丸ｺﾞｼｯｸM-PRO" panose="020F0600000000000000" pitchFamily="50" charset="-128"/>
              </a:rPr>
              <a:t>義務化</a:t>
            </a:r>
          </a:p>
        </p:txBody>
      </p:sp>
      <p:sp>
        <p:nvSpPr>
          <p:cNvPr id="20" name="矢印: 下カーブ 19">
            <a:extLst>
              <a:ext uri="{FF2B5EF4-FFF2-40B4-BE49-F238E27FC236}">
                <a16:creationId xmlns="" xmlns:a16="http://schemas.microsoft.com/office/drawing/2014/main" id="{302DF95B-055D-4099-8F84-A64CC40398FF}"/>
              </a:ext>
            </a:extLst>
          </p:cNvPr>
          <p:cNvSpPr/>
          <p:nvPr/>
        </p:nvSpPr>
        <p:spPr>
          <a:xfrm>
            <a:off x="2780907" y="4194483"/>
            <a:ext cx="2304252" cy="382948"/>
          </a:xfrm>
          <a:prstGeom prst="curvedDownArrow">
            <a:avLst>
              <a:gd name="adj1" fmla="val 20500"/>
              <a:gd name="adj2" fmla="val 50000"/>
              <a:gd name="adj3" fmla="val 25000"/>
            </a:avLst>
          </a:prstGeom>
          <a:solidFill>
            <a:srgbClr val="004EA2"/>
          </a:solidFill>
          <a:ln w="127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フローチャート: 複数書類 43">
            <a:extLst>
              <a:ext uri="{FF2B5EF4-FFF2-40B4-BE49-F238E27FC236}">
                <a16:creationId xmlns="" xmlns:a16="http://schemas.microsoft.com/office/drawing/2014/main" id="{B380A2BF-DA25-4BA1-8540-28061EF77507}"/>
              </a:ext>
            </a:extLst>
          </p:cNvPr>
          <p:cNvSpPr/>
          <p:nvPr/>
        </p:nvSpPr>
        <p:spPr>
          <a:xfrm>
            <a:off x="3252951" y="4424294"/>
            <a:ext cx="1224136" cy="1107314"/>
          </a:xfrm>
          <a:prstGeom prst="flowChartMulti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給与所得の</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源泉徴収票</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110</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枚</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（紙提出）</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8" name="フローチャート: 複数書類 47">
            <a:extLst>
              <a:ext uri="{FF2B5EF4-FFF2-40B4-BE49-F238E27FC236}">
                <a16:creationId xmlns="" xmlns:a16="http://schemas.microsoft.com/office/drawing/2014/main" id="{1897039A-4491-4C14-8B6A-D2BD6C4845B5}"/>
              </a:ext>
            </a:extLst>
          </p:cNvPr>
          <p:cNvSpPr/>
          <p:nvPr/>
        </p:nvSpPr>
        <p:spPr>
          <a:xfrm>
            <a:off x="3252951" y="5922407"/>
            <a:ext cx="1224136" cy="1107314"/>
          </a:xfrm>
          <a:prstGeom prst="flowChartMulti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給与支払</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報告書</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（紙提出）</a:t>
            </a:r>
          </a:p>
        </p:txBody>
      </p:sp>
      <p:sp>
        <p:nvSpPr>
          <p:cNvPr id="49" name="フローチャート: 複数書類 48">
            <a:extLst>
              <a:ext uri="{FF2B5EF4-FFF2-40B4-BE49-F238E27FC236}">
                <a16:creationId xmlns="" xmlns:a16="http://schemas.microsoft.com/office/drawing/2014/main" id="{C0C1A7CB-F6AD-4E80-A7C2-B96F6652D4E4}"/>
              </a:ext>
            </a:extLst>
          </p:cNvPr>
          <p:cNvSpPr/>
          <p:nvPr/>
        </p:nvSpPr>
        <p:spPr>
          <a:xfrm>
            <a:off x="1487655" y="5933703"/>
            <a:ext cx="1224136" cy="1107314"/>
          </a:xfrm>
          <a:prstGeom prst="flowChartMulti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給与支払</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報告書</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00" dirty="0">
                <a:solidFill>
                  <a:schemeClr val="tx1"/>
                </a:solidFill>
                <a:latin typeface="HG丸ｺﾞｼｯｸM-PRO" panose="020F0600000000000000" pitchFamily="50" charset="-128"/>
                <a:ea typeface="HG丸ｺﾞｼｯｸM-PRO" panose="020F0600000000000000" pitchFamily="50" charset="-128"/>
              </a:rPr>
              <a:t>（紙提出）</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 xmlns:a16="http://schemas.microsoft.com/office/drawing/2014/main" id="{FF0A2BE3-19A6-4887-B8DD-7C302BB069E4}"/>
              </a:ext>
            </a:extLst>
          </p:cNvPr>
          <p:cNvGrpSpPr/>
          <p:nvPr/>
        </p:nvGrpSpPr>
        <p:grpSpPr>
          <a:xfrm>
            <a:off x="23981" y="1625144"/>
            <a:ext cx="6834019" cy="3047300"/>
            <a:chOff x="23981" y="1835696"/>
            <a:chExt cx="6834019" cy="3047300"/>
          </a:xfrm>
        </p:grpSpPr>
        <p:pic>
          <p:nvPicPr>
            <p:cNvPr id="3" name="図 2" descr="スクリーンショット が含まれている画像&#10;&#10;自動的に生成された説明">
              <a:extLst>
                <a:ext uri="{FF2B5EF4-FFF2-40B4-BE49-F238E27FC236}">
                  <a16:creationId xmlns="" xmlns:a16="http://schemas.microsoft.com/office/drawing/2014/main" id="{D6617713-E52A-40BF-8437-AE15EB9E2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1" y="1835696"/>
              <a:ext cx="6834019" cy="3047300"/>
            </a:xfrm>
            <a:prstGeom prst="rect">
              <a:avLst/>
            </a:prstGeom>
          </p:spPr>
        </p:pic>
        <p:sp>
          <p:nvSpPr>
            <p:cNvPr id="2" name="正方形/長方形 1">
              <a:extLst>
                <a:ext uri="{FF2B5EF4-FFF2-40B4-BE49-F238E27FC236}">
                  <a16:creationId xmlns="" xmlns:a16="http://schemas.microsoft.com/office/drawing/2014/main" id="{7B8E7980-8421-431B-8376-8E913B9810CC}"/>
                </a:ext>
              </a:extLst>
            </p:cNvPr>
            <p:cNvSpPr/>
            <p:nvPr/>
          </p:nvSpPr>
          <p:spPr>
            <a:xfrm>
              <a:off x="4822533" y="3381179"/>
              <a:ext cx="1954875" cy="1500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コンピュータ, 挿絵 が含まれている画像&#10;&#10;自動的に生成された説明">
              <a:extLst>
                <a:ext uri="{FF2B5EF4-FFF2-40B4-BE49-F238E27FC236}">
                  <a16:creationId xmlns="" xmlns:a16="http://schemas.microsoft.com/office/drawing/2014/main" id="{21993261-C633-473E-A9A5-2B6097150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461" y="3347864"/>
              <a:ext cx="1345947" cy="950080"/>
            </a:xfrm>
            <a:prstGeom prst="rect">
              <a:avLst/>
            </a:prstGeom>
          </p:spPr>
        </p:pic>
      </p:grpSp>
      <p:sp>
        <p:nvSpPr>
          <p:cNvPr id="25" name="四角形: 角を丸くする 24">
            <a:extLst>
              <a:ext uri="{FF2B5EF4-FFF2-40B4-BE49-F238E27FC236}">
                <a16:creationId xmlns="" xmlns:a16="http://schemas.microsoft.com/office/drawing/2014/main" id="{D8F6095E-CAB7-414C-BC76-27D280E48A11}"/>
              </a:ext>
            </a:extLst>
          </p:cNvPr>
          <p:cNvSpPr/>
          <p:nvPr/>
        </p:nvSpPr>
        <p:spPr>
          <a:xfrm>
            <a:off x="1021988" y="458841"/>
            <a:ext cx="4896544" cy="1098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 xmlns:a16="http://schemas.microsoft.com/office/drawing/2014/main" id="{4500110A-28C5-492A-B47D-443B228B82AB}"/>
              </a:ext>
            </a:extLst>
          </p:cNvPr>
          <p:cNvSpPr/>
          <p:nvPr/>
        </p:nvSpPr>
        <p:spPr>
          <a:xfrm>
            <a:off x="1021988" y="1070129"/>
            <a:ext cx="4896544" cy="1098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2050" descr="color_1"/>
          <p:cNvPicPr>
            <a:picLocks noChangeAspect="1" noChangeArrowheads="1"/>
          </p:cNvPicPr>
          <p:nvPr/>
        </p:nvPicPr>
        <p:blipFill>
          <a:blip r:embed="rId4" cstate="print"/>
          <a:srcRect/>
          <a:stretch>
            <a:fillRect/>
          </a:stretch>
        </p:blipFill>
        <p:spPr bwMode="auto">
          <a:xfrm>
            <a:off x="1962150" y="8601075"/>
            <a:ext cx="2933700" cy="542925"/>
          </a:xfrm>
          <a:prstGeom prst="rect">
            <a:avLst/>
          </a:prstGeom>
          <a:noFill/>
        </p:spPr>
      </p:pic>
      <p:pic>
        <p:nvPicPr>
          <p:cNvPr id="18" name="Picture 33"/>
          <p:cNvPicPr>
            <a:picLocks noChangeAspect="1" noChangeArrowheads="1"/>
          </p:cNvPicPr>
          <p:nvPr/>
        </p:nvPicPr>
        <p:blipFill>
          <a:blip r:embed="rId5" cstate="print"/>
          <a:srcRect/>
          <a:stretch>
            <a:fillRect/>
          </a:stretch>
        </p:blipFill>
        <p:spPr bwMode="auto">
          <a:xfrm>
            <a:off x="2246123" y="631439"/>
            <a:ext cx="1589088" cy="520282"/>
          </a:xfrm>
          <a:prstGeom prst="rect">
            <a:avLst/>
          </a:prstGeom>
          <a:noFill/>
        </p:spPr>
      </p:pic>
      <p:sp>
        <p:nvSpPr>
          <p:cNvPr id="27" name="テキスト ボックス 26"/>
          <p:cNvSpPr txBox="1"/>
          <p:nvPr/>
        </p:nvSpPr>
        <p:spPr>
          <a:xfrm>
            <a:off x="1053572" y="-14594"/>
            <a:ext cx="4833374" cy="1241430"/>
          </a:xfrm>
          <a:prstGeom prst="rect">
            <a:avLst/>
          </a:prstGeom>
          <a:noFill/>
        </p:spPr>
        <p:txBody>
          <a:bodyPr wrap="none" rtlCol="0">
            <a:spAutoFit/>
          </a:bodyPr>
          <a:lstStyle/>
          <a:p>
            <a:pPr>
              <a:lnSpc>
                <a:spcPct val="150000"/>
              </a:lnSpc>
            </a:pPr>
            <a:r>
              <a:rPr kumimoji="1" lang="ja-JP" altLang="en-US" sz="2700" dirty="0">
                <a:solidFill>
                  <a:srgbClr val="0070C0"/>
                </a:solidFill>
                <a:latin typeface="HGP創英角ｺﾞｼｯｸUB" pitchFamily="50" charset="-128"/>
                <a:ea typeface="HGP創英角ｺﾞｼｯｸUB" pitchFamily="50" charset="-128"/>
              </a:rPr>
              <a:t>給与支払報告書・源泉徴収票の</a:t>
            </a:r>
            <a:endParaRPr kumimoji="1" lang="en-US" altLang="ja-JP" sz="2700" dirty="0">
              <a:solidFill>
                <a:srgbClr val="0070C0"/>
              </a:solidFill>
              <a:latin typeface="HGP創英角ｺﾞｼｯｸUB" pitchFamily="50" charset="-128"/>
              <a:ea typeface="HGP創英角ｺﾞｼｯｸUB" pitchFamily="50" charset="-128"/>
            </a:endParaRPr>
          </a:p>
          <a:p>
            <a:pPr>
              <a:lnSpc>
                <a:spcPct val="150000"/>
              </a:lnSpc>
            </a:pPr>
            <a:r>
              <a:rPr lang="ja-JP" altLang="en-US" sz="2700" dirty="0">
                <a:solidFill>
                  <a:srgbClr val="0070C0"/>
                </a:solidFill>
                <a:latin typeface="HGP創英角ｺﾞｼｯｸUB" pitchFamily="50" charset="-128"/>
                <a:ea typeface="HGP創英角ｺﾞｼｯｸUB" pitchFamily="50" charset="-128"/>
              </a:rPr>
              <a:t>提出は　　　　　　　　で！！！　</a:t>
            </a:r>
            <a:endParaRPr kumimoji="1" lang="ja-JP" altLang="en-US" sz="2700" dirty="0">
              <a:solidFill>
                <a:srgbClr val="0070C0"/>
              </a:solidFill>
              <a:latin typeface="HGP創英角ｺﾞｼｯｸUB" pitchFamily="50" charset="-128"/>
              <a:ea typeface="HGP創英角ｺﾞｼｯｸUB" pitchFamily="50" charset="-128"/>
            </a:endParaRPr>
          </a:p>
        </p:txBody>
      </p:sp>
      <p:sp>
        <p:nvSpPr>
          <p:cNvPr id="7" name="テキスト ボックス 6">
            <a:extLst>
              <a:ext uri="{FF2B5EF4-FFF2-40B4-BE49-F238E27FC236}">
                <a16:creationId xmlns="" xmlns:a16="http://schemas.microsoft.com/office/drawing/2014/main" id="{483CA17F-7556-4AEE-98FD-B81B0E529FAA}"/>
              </a:ext>
            </a:extLst>
          </p:cNvPr>
          <p:cNvSpPr txBox="1"/>
          <p:nvPr/>
        </p:nvSpPr>
        <p:spPr>
          <a:xfrm>
            <a:off x="284544" y="1329211"/>
            <a:ext cx="6478760" cy="461665"/>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err="1">
                <a:latin typeface="HG丸ｺﾞｼｯｸM-PRO" panose="020F0600000000000000" pitchFamily="50" charset="-128"/>
                <a:ea typeface="HG丸ｺﾞｼｯｸM-PRO" panose="020F0600000000000000" pitchFamily="50" charset="-128"/>
              </a:rPr>
              <a:t>eLTAX</a:t>
            </a:r>
            <a:r>
              <a:rPr lang="ja-JP" altLang="ja-JP" sz="1200" dirty="0">
                <a:latin typeface="HG丸ｺﾞｼｯｸM-PRO" panose="020F0600000000000000" pitchFamily="50" charset="-128"/>
                <a:ea typeface="HG丸ｺﾞｼｯｸM-PRO" panose="020F0600000000000000" pitchFamily="50" charset="-128"/>
              </a:rPr>
              <a:t>を利用することで、給与支払報告書と給与所得の源泉徴収票を一括して作成</a:t>
            </a:r>
            <a:r>
              <a:rPr lang="ja-JP" altLang="en-US" sz="1200" dirty="0">
                <a:latin typeface="HG丸ｺﾞｼｯｸM-PRO" panose="020F0600000000000000" pitchFamily="50" charset="-128"/>
                <a:ea typeface="HG丸ｺﾞｼｯｸM-PRO" panose="020F0600000000000000" pitchFamily="50" charset="-128"/>
              </a:rPr>
              <a:t>し、一元的に送信することができます</a:t>
            </a:r>
            <a:r>
              <a:rPr lang="ja-JP" altLang="ja-JP" sz="1200"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 name="正方形/長方形 23566">
            <a:extLst>
              <a:ext uri="{FF2B5EF4-FFF2-40B4-BE49-F238E27FC236}">
                <a16:creationId xmlns="" xmlns:a16="http://schemas.microsoft.com/office/drawing/2014/main" id="{5D4669A2-F933-4DA4-ADF6-977BA2A46E6E}"/>
              </a:ext>
            </a:extLst>
          </p:cNvPr>
          <p:cNvSpPr>
            <a:spLocks noChangeArrowheads="1"/>
          </p:cNvSpPr>
          <p:nvPr/>
        </p:nvSpPr>
        <p:spPr bwMode="auto">
          <a:xfrm>
            <a:off x="503229" y="6209140"/>
            <a:ext cx="2249488" cy="642715"/>
          </a:xfrm>
          <a:prstGeom prst="rect">
            <a:avLst/>
          </a:prstGeom>
          <a:solidFill>
            <a:srgbClr val="DEEAF6"/>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200" b="1"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ｅＬＴＡＸの利用時間</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正方形/長方形 23567">
            <a:extLst>
              <a:ext uri="{FF2B5EF4-FFF2-40B4-BE49-F238E27FC236}">
                <a16:creationId xmlns="" xmlns:a16="http://schemas.microsoft.com/office/drawing/2014/main" id="{BC46DBD4-E913-4B0C-AD87-F50B83791ABB}"/>
              </a:ext>
            </a:extLst>
          </p:cNvPr>
          <p:cNvSpPr>
            <a:spLocks noChangeArrowheads="1"/>
          </p:cNvSpPr>
          <p:nvPr/>
        </p:nvSpPr>
        <p:spPr bwMode="auto">
          <a:xfrm>
            <a:off x="2735477" y="6209140"/>
            <a:ext cx="3776663" cy="642715"/>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76200" algn="l" defTabSz="914400" rtl="0" eaLnBrk="1" fontAlgn="base" latinLnBrk="0" hangingPunct="1">
              <a:lnSpc>
                <a:spcPct val="100000"/>
              </a:lnSpc>
              <a:spcBef>
                <a:spcPct val="0"/>
              </a:spcBef>
              <a:spcAft>
                <a:spcPct val="0"/>
              </a:spcAft>
              <a:buClrTx/>
              <a:buSzTx/>
              <a:buFontTx/>
              <a:buNone/>
              <a:tabLst/>
            </a:pPr>
            <a:r>
              <a:rPr kumimoji="1" lang="ja-JP" sz="1200" b="1"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８：３０～２４：００</a:t>
            </a:r>
            <a:endParaRPr kumimoji="1" 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76200" algn="l" defTabSz="914400" rtl="0" eaLnBrk="0" fontAlgn="base" latinLnBrk="0" hangingPunct="0">
              <a:lnSpc>
                <a:spcPct val="100000"/>
              </a:lnSpc>
              <a:spcBef>
                <a:spcPct val="0"/>
              </a:spcBef>
              <a:spcAft>
                <a:spcPct val="0"/>
              </a:spcAft>
              <a:buClrTx/>
              <a:buSzTx/>
              <a:buFontTx/>
              <a:buNone/>
              <a:tabLst/>
            </a:pPr>
            <a:r>
              <a:rPr kumimoji="1" lang="ja-JP"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（土日祝日、年末年始</a:t>
            </a:r>
            <a:r>
              <a:rPr kumimoji="1" lang="en-US" altLang="ja-JP"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12/29</a:t>
            </a:r>
            <a:r>
              <a:rPr kumimoji="1" lang="ja-JP" altLang="en-US"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en-US" altLang="ja-JP"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1/3</a:t>
            </a:r>
            <a:r>
              <a:rPr lang="ja-JP" altLang="en-US" sz="900" dirty="0">
                <a:latin typeface="HG丸ｺﾞｼｯｸM-PRO" pitchFamily="50" charset="-128"/>
                <a:ea typeface="HG丸ｺﾞｼｯｸM-PRO" pitchFamily="50" charset="-128"/>
                <a:cs typeface="ＭＳ Ｐゴシック" pitchFamily="50" charset="-128"/>
              </a:rPr>
              <a:t>を</a:t>
            </a:r>
            <a:r>
              <a:rPr kumimoji="1" lang="ja-JP" altLang="en-US"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除く。</a:t>
            </a:r>
            <a:r>
              <a:rPr kumimoji="1" lang="en-US" altLang="ja-JP"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en-US" altLang="ja-JP" sz="1200" b="0"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7620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ja-JP" altLang="en-US"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rPr>
              <a:t>毎月最終土曜日及び翌日の日曜日はご利用いただけます。</a:t>
            </a: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吹き出し: 角を丸めた四角形 9">
            <a:extLst>
              <a:ext uri="{FF2B5EF4-FFF2-40B4-BE49-F238E27FC236}">
                <a16:creationId xmlns="" xmlns:a16="http://schemas.microsoft.com/office/drawing/2014/main" id="{B203B2EF-5A3D-454C-9B4D-3F29B8FE2C81}"/>
              </a:ext>
            </a:extLst>
          </p:cNvPr>
          <p:cNvSpPr/>
          <p:nvPr/>
        </p:nvSpPr>
        <p:spPr>
          <a:xfrm>
            <a:off x="2682581" y="3234769"/>
            <a:ext cx="2592288" cy="738664"/>
          </a:xfrm>
          <a:prstGeom prst="wedgeRoundRectCallout">
            <a:avLst>
              <a:gd name="adj1" fmla="val 76875"/>
              <a:gd name="adj2" fmla="val 17110"/>
              <a:gd name="adj3" fmla="val 16667"/>
            </a:avLst>
          </a:prstGeom>
          <a:solidFill>
            <a:srgbClr val="EA5548"/>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err="1">
                <a:latin typeface="HG丸ｺﾞｼｯｸM-PRO" panose="020F0600000000000000" pitchFamily="50" charset="-128"/>
                <a:ea typeface="HG丸ｺﾞｼｯｸM-PRO" panose="020F0600000000000000" pitchFamily="50" charset="-128"/>
              </a:rPr>
              <a:t>eLTAX</a:t>
            </a:r>
            <a:r>
              <a:rPr lang="ja-JP" altLang="en-US" sz="1200" dirty="0">
                <a:latin typeface="HG丸ｺﾞｼｯｸM-PRO" panose="020F0600000000000000" pitchFamily="50" charset="-128"/>
                <a:ea typeface="HG丸ｺﾞｼｯｸM-PRO" panose="020F0600000000000000" pitchFamily="50" charset="-128"/>
              </a:rPr>
              <a:t>に一括して</a:t>
            </a:r>
            <a:r>
              <a:rPr lang="ja-JP" altLang="en-US" sz="1200">
                <a:latin typeface="HG丸ｺﾞｼｯｸM-PRO" panose="020F0600000000000000" pitchFamily="50" charset="-128"/>
                <a:ea typeface="HG丸ｺﾞｼｯｸM-PRO" panose="020F0600000000000000" pitchFamily="50" charset="-128"/>
              </a:rPr>
              <a:t>送信すれば、必要</a:t>
            </a:r>
            <a:r>
              <a:rPr lang="ja-JP" altLang="en-US" sz="1200" dirty="0">
                <a:latin typeface="HG丸ｺﾞｼｯｸM-PRO" panose="020F0600000000000000" pitchFamily="50" charset="-128"/>
                <a:ea typeface="HG丸ｺﾞｼｯｸM-PRO" panose="020F0600000000000000" pitchFamily="50" charset="-128"/>
              </a:rPr>
              <a:t>な提出先に自動的に振り分けて送信されます。</a:t>
            </a:r>
            <a:endParaRPr kumimoji="1" lang="en-US" altLang="ja-JP" sz="1200" dirty="0">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 xmlns:a16="http://schemas.microsoft.com/office/drawing/2014/main" id="{162CA1A9-1CA6-4859-AF13-7405AAF052F7}"/>
              </a:ext>
            </a:extLst>
          </p:cNvPr>
          <p:cNvGrpSpPr/>
          <p:nvPr/>
        </p:nvGrpSpPr>
        <p:grpSpPr>
          <a:xfrm>
            <a:off x="448354" y="4208388"/>
            <a:ext cx="6151139" cy="1860205"/>
            <a:chOff x="406452" y="4355975"/>
            <a:chExt cx="6151139" cy="1860205"/>
          </a:xfrm>
        </p:grpSpPr>
        <p:sp>
          <p:nvSpPr>
            <p:cNvPr id="29" name="四角形: 角を丸くする 28">
              <a:extLst>
                <a:ext uri="{FF2B5EF4-FFF2-40B4-BE49-F238E27FC236}">
                  <a16:creationId xmlns="" xmlns:a16="http://schemas.microsoft.com/office/drawing/2014/main" id="{67E36B67-853E-451B-BF63-2175A80FDDC6}"/>
                </a:ext>
              </a:extLst>
            </p:cNvPr>
            <p:cNvSpPr/>
            <p:nvPr/>
          </p:nvSpPr>
          <p:spPr>
            <a:xfrm>
              <a:off x="406452" y="4507716"/>
              <a:ext cx="6151139" cy="1708464"/>
            </a:xfrm>
            <a:prstGeom prst="roundRect">
              <a:avLst/>
            </a:prstGeom>
            <a:solidFill>
              <a:schemeClr val="bg1"/>
            </a:solidFill>
            <a:ln w="38100">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52400" eaLnBrk="0" fontAlgn="base" hangingPunct="0">
                <a:spcBef>
                  <a:spcPct val="0"/>
                </a:spcBef>
                <a:spcAft>
                  <a:spcPct val="0"/>
                </a:spcAft>
              </a:pP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lvl="0" indent="152400" eaLnBrk="0" fontAlgn="base" hangingPunct="0">
                <a:spcBef>
                  <a:spcPct val="0"/>
                </a:spcBef>
                <a:spcAft>
                  <a:spcPct val="0"/>
                </a:spcAft>
              </a:pPr>
              <a:r>
                <a:rPr lang="ja-JP" altLang="en-US" b="1" dirty="0">
                  <a:solidFill>
                    <a:schemeClr val="tx1"/>
                  </a:solidFill>
                  <a:latin typeface="HG丸ｺﾞｼｯｸM-PRO" panose="020F0600000000000000" pitchFamily="50" charset="-128"/>
                  <a:ea typeface="HG丸ｺﾞｼｯｸM-PRO" panose="020F0600000000000000" pitchFamily="50" charset="-128"/>
                </a:rPr>
                <a:t>　</a:t>
              </a:r>
              <a:r>
                <a:rPr lang="en-US" altLang="ja-JP" b="1" dirty="0" err="1">
                  <a:solidFill>
                    <a:schemeClr val="tx1"/>
                  </a:solidFill>
                  <a:latin typeface="HG丸ｺﾞｼｯｸM-PRO" panose="020F0600000000000000" pitchFamily="50" charset="-128"/>
                  <a:ea typeface="HG丸ｺﾞｼｯｸM-PRO" panose="020F0600000000000000" pitchFamily="50" charset="-128"/>
                </a:rPr>
                <a:t>eLTAX</a:t>
              </a:r>
              <a:r>
                <a:rPr lang="ja-JP" altLang="en-US" b="1" dirty="0">
                  <a:solidFill>
                    <a:schemeClr val="tx1"/>
                  </a:solidFill>
                  <a:latin typeface="HG丸ｺﾞｼｯｸM-PRO" panose="020F0600000000000000" pitchFamily="50" charset="-128"/>
                  <a:ea typeface="HG丸ｺﾞｼｯｸM-PRO" panose="020F0600000000000000" pitchFamily="50" charset="-128"/>
                </a:rPr>
                <a:t>ホームページ</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lvl="0" indent="152400" eaLnBrk="0" fontAlgn="base" hangingPunct="0">
                <a:spcBef>
                  <a:spcPct val="0"/>
                </a:spcBef>
                <a:spcAft>
                  <a:spcPct val="0"/>
                </a:spcAft>
              </a:pP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lvl="0" indent="152400" eaLnBrk="0" fontAlgn="base" hangingPunct="0">
                <a:spcBef>
                  <a:spcPct val="0"/>
                </a:spcBef>
                <a:spcAft>
                  <a:spcPct val="0"/>
                </a:spcAft>
              </a:pPr>
              <a:r>
                <a:rPr lang="en-US" altLang="ja-JP" sz="1400" b="1" dirty="0">
                  <a:solidFill>
                    <a:schemeClr val="tx1"/>
                  </a:solidFill>
                  <a:latin typeface="HG丸ｺﾞｼｯｸM-PRO" panose="020F0600000000000000" pitchFamily="50" charset="-128"/>
                  <a:ea typeface="HG丸ｺﾞｼｯｸM-PRO" panose="020F0600000000000000" pitchFamily="50" charset="-128"/>
                </a:rPr>
                <a:t>https://www.eltax.lta.go.jp/</a:t>
              </a:r>
            </a:p>
          </p:txBody>
        </p:sp>
        <p:sp>
          <p:nvSpPr>
            <p:cNvPr id="30" name="四角形: 角を丸くする 29">
              <a:extLst>
                <a:ext uri="{FF2B5EF4-FFF2-40B4-BE49-F238E27FC236}">
                  <a16:creationId xmlns="" xmlns:a16="http://schemas.microsoft.com/office/drawing/2014/main" id="{358D5101-C65A-47C7-A517-002D65FDEACC}"/>
                </a:ext>
              </a:extLst>
            </p:cNvPr>
            <p:cNvSpPr/>
            <p:nvPr/>
          </p:nvSpPr>
          <p:spPr>
            <a:xfrm>
              <a:off x="554476" y="4355975"/>
              <a:ext cx="4386692" cy="450603"/>
            </a:xfrm>
            <a:prstGeom prst="round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HG丸ｺﾞｼｯｸM-PRO" panose="020F0600000000000000" pitchFamily="50" charset="-128"/>
                  <a:ea typeface="HG丸ｺﾞｼｯｸM-PRO" panose="020F0600000000000000" pitchFamily="50" charset="-128"/>
                </a:rPr>
                <a:t>詳しくは、</a:t>
              </a:r>
              <a:r>
                <a:rPr lang="en-US" altLang="ja-JP" sz="1400" b="1" dirty="0" err="1">
                  <a:latin typeface="HG丸ｺﾞｼｯｸM-PRO" panose="020F0600000000000000" pitchFamily="50" charset="-128"/>
                  <a:ea typeface="HG丸ｺﾞｼｯｸM-PRO" panose="020F0600000000000000" pitchFamily="50" charset="-128"/>
                </a:rPr>
                <a:t>eLTAX</a:t>
              </a:r>
              <a:r>
                <a:rPr lang="ja-JP" altLang="en-US" sz="1400" b="1" dirty="0">
                  <a:latin typeface="HG丸ｺﾞｼｯｸM-PRO" panose="020F0600000000000000" pitchFamily="50" charset="-128"/>
                  <a:ea typeface="HG丸ｺﾞｼｯｸM-PRO" panose="020F0600000000000000" pitchFamily="50" charset="-128"/>
                </a:rPr>
                <a:t>ホームページをご覧ください。</a:t>
              </a:r>
              <a:endParaRPr kumimoji="1" lang="ja-JP" altLang="en-US" sz="1400" b="1" dirty="0">
                <a:latin typeface="HG丸ｺﾞｼｯｸM-PRO" panose="020F0600000000000000" pitchFamily="50" charset="-128"/>
                <a:ea typeface="HG丸ｺﾞｼｯｸM-PRO" panose="020F0600000000000000" pitchFamily="50" charset="-128"/>
              </a:endParaRPr>
            </a:p>
          </p:txBody>
        </p:sp>
      </p:grpSp>
      <p:pic>
        <p:nvPicPr>
          <p:cNvPr id="31" name="図 3">
            <a:extLst>
              <a:ext uri="{FF2B5EF4-FFF2-40B4-BE49-F238E27FC236}">
                <a16:creationId xmlns="" xmlns:a16="http://schemas.microsoft.com/office/drawing/2014/main" id="{92B896E3-A5DB-46BC-89D7-89746C7DEB87}"/>
              </a:ext>
            </a:extLst>
          </p:cNvPr>
          <p:cNvPicPr>
            <a:picLocks noChangeAspect="1" noChangeArrowheads="1"/>
          </p:cNvPicPr>
          <p:nvPr/>
        </p:nvPicPr>
        <p:blipFill>
          <a:blip r:embed="rId6" cstate="print"/>
          <a:srcRect l="17265" t="14452" r="18718" b="16776"/>
          <a:stretch>
            <a:fillRect/>
          </a:stretch>
        </p:blipFill>
        <p:spPr bwMode="auto">
          <a:xfrm>
            <a:off x="4326020" y="4755632"/>
            <a:ext cx="2030351" cy="1167452"/>
          </a:xfrm>
          <a:prstGeom prst="rect">
            <a:avLst/>
          </a:prstGeom>
          <a:noFill/>
          <a:ln w="25400">
            <a:solidFill>
              <a:schemeClr val="tx1">
                <a:lumMod val="95000"/>
                <a:lumOff val="5000"/>
              </a:schemeClr>
            </a:solidFill>
          </a:ln>
        </p:spPr>
      </p:pic>
      <p:pic>
        <p:nvPicPr>
          <p:cNvPr id="11" name="図 10" descr="抽象, 挿絵 が含まれている画像&#10;&#10;自動的に生成された説明">
            <a:extLst>
              <a:ext uri="{FF2B5EF4-FFF2-40B4-BE49-F238E27FC236}">
                <a16:creationId xmlns="" xmlns:a16="http://schemas.microsoft.com/office/drawing/2014/main" id="{902417CE-90ED-4026-96A6-FB7D6DC0BD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470" y="125729"/>
            <a:ext cx="874419" cy="1155982"/>
          </a:xfrm>
          <a:prstGeom prst="rect">
            <a:avLst/>
          </a:prstGeom>
        </p:spPr>
      </p:pic>
      <p:pic>
        <p:nvPicPr>
          <p:cNvPr id="16" name="図 15" descr="抽象, 挿絵 が含まれている画像&#10;&#10;自動的に生成された説明">
            <a:extLst>
              <a:ext uri="{FF2B5EF4-FFF2-40B4-BE49-F238E27FC236}">
                <a16:creationId xmlns="" xmlns:a16="http://schemas.microsoft.com/office/drawing/2014/main" id="{6BED6B37-F900-4AB9-9211-15364401B9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8245" y="0"/>
            <a:ext cx="822391" cy="1390434"/>
          </a:xfrm>
          <a:prstGeom prst="rect">
            <a:avLst/>
          </a:prstGeom>
        </p:spPr>
      </p:pic>
      <p:sp>
        <p:nvSpPr>
          <p:cNvPr id="24" name="正方形/長方形 23566">
            <a:extLst>
              <a:ext uri="{FF2B5EF4-FFF2-40B4-BE49-F238E27FC236}">
                <a16:creationId xmlns="" xmlns:a16="http://schemas.microsoft.com/office/drawing/2014/main" id="{2630851B-89AC-4D54-8FD2-3673616BB304}"/>
              </a:ext>
            </a:extLst>
          </p:cNvPr>
          <p:cNvSpPr>
            <a:spLocks noChangeArrowheads="1"/>
          </p:cNvSpPr>
          <p:nvPr/>
        </p:nvSpPr>
        <p:spPr bwMode="auto">
          <a:xfrm>
            <a:off x="514292" y="6999156"/>
            <a:ext cx="2249488" cy="1317260"/>
          </a:xfrm>
          <a:prstGeom prst="rect">
            <a:avLst/>
          </a:prstGeom>
          <a:solidFill>
            <a:srgbClr val="DEEAF6"/>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ja-JP" altLang="en-US" sz="1200" b="1" dirty="0">
                <a:solidFill>
                  <a:prstClr val="black"/>
                </a:solidFill>
                <a:latin typeface="HG丸ｺﾞｼｯｸM-PRO" pitchFamily="50" charset="-128"/>
                <a:ea typeface="HG丸ｺﾞｼｯｸM-PRO" pitchFamily="50" charset="-128"/>
                <a:cs typeface="ＭＳ Ｐゴシック" pitchFamily="50" charset="-128"/>
              </a:rPr>
              <a:t>よくあるご質問</a:t>
            </a:r>
            <a:endParaRPr kumimoji="1" lang="ja-JP" sz="18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正方形/長方形 23567">
            <a:extLst>
              <a:ext uri="{FF2B5EF4-FFF2-40B4-BE49-F238E27FC236}">
                <a16:creationId xmlns="" xmlns:a16="http://schemas.microsoft.com/office/drawing/2014/main" id="{1E62D140-AFE9-4798-8C33-1A987CE5875A}"/>
              </a:ext>
            </a:extLst>
          </p:cNvPr>
          <p:cNvSpPr>
            <a:spLocks noChangeArrowheads="1"/>
          </p:cNvSpPr>
          <p:nvPr/>
        </p:nvSpPr>
        <p:spPr bwMode="auto">
          <a:xfrm>
            <a:off x="2746540" y="6999156"/>
            <a:ext cx="3776663" cy="1317260"/>
          </a:xfrm>
          <a:prstGeom prst="rect">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indent="76200" fontAlgn="base">
              <a:spcBef>
                <a:spcPct val="0"/>
              </a:spcBef>
              <a:spcAft>
                <a:spcPct val="0"/>
              </a:spcAft>
            </a:pPr>
            <a:r>
              <a:rPr lang="ja-JP" altLang="en-US" sz="1200" b="1" dirty="0">
                <a:solidFill>
                  <a:prstClr val="black"/>
                </a:solidFill>
                <a:latin typeface="HG丸ｺﾞｼｯｸM-PRO" pitchFamily="50" charset="-128"/>
                <a:ea typeface="HG丸ｺﾞｼｯｸM-PRO" pitchFamily="50" charset="-128"/>
                <a:cs typeface="ＭＳ Ｐゴシック" pitchFamily="50" charset="-128"/>
              </a:rPr>
              <a:t>疑問点がある場合は、</a:t>
            </a:r>
            <a:r>
              <a:rPr lang="en-US" altLang="ja-JP" sz="1200" b="1" dirty="0" err="1">
                <a:solidFill>
                  <a:prstClr val="black"/>
                </a:solidFill>
                <a:latin typeface="HG丸ｺﾞｼｯｸM-PRO" pitchFamily="50" charset="-128"/>
                <a:ea typeface="HG丸ｺﾞｼｯｸM-PRO" pitchFamily="50" charset="-128"/>
                <a:cs typeface="ＭＳ Ｐゴシック" pitchFamily="50" charset="-128"/>
              </a:rPr>
              <a:t>eLTAX</a:t>
            </a:r>
            <a:r>
              <a:rPr lang="ja-JP" altLang="en-US" sz="1200" b="1" dirty="0">
                <a:solidFill>
                  <a:prstClr val="black"/>
                </a:solidFill>
                <a:latin typeface="HG丸ｺﾞｼｯｸM-PRO" pitchFamily="50" charset="-128"/>
                <a:ea typeface="HG丸ｺﾞｼｯｸM-PRO" pitchFamily="50" charset="-128"/>
                <a:cs typeface="ＭＳ Ｐゴシック" pitchFamily="50" charset="-128"/>
              </a:rPr>
              <a:t>ホームページの</a:t>
            </a:r>
            <a:endParaRPr lang="en-US" altLang="ja-JP" sz="1200" b="1" dirty="0">
              <a:solidFill>
                <a:prstClr val="black"/>
              </a:solidFill>
              <a:latin typeface="HG丸ｺﾞｼｯｸM-PRO" pitchFamily="50" charset="-128"/>
              <a:ea typeface="HG丸ｺﾞｼｯｸM-PRO" pitchFamily="50" charset="-128"/>
              <a:cs typeface="ＭＳ Ｐゴシック" pitchFamily="50" charset="-128"/>
            </a:endParaRPr>
          </a:p>
          <a:p>
            <a:pPr lvl="0" indent="76200" fontAlgn="base">
              <a:spcBef>
                <a:spcPct val="0"/>
              </a:spcBef>
              <a:spcAft>
                <a:spcPct val="0"/>
              </a:spcAft>
            </a:pPr>
            <a:r>
              <a:rPr lang="ja-JP" altLang="en-US" sz="1200" b="1" dirty="0">
                <a:solidFill>
                  <a:prstClr val="black"/>
                </a:solidFill>
                <a:latin typeface="HG丸ｺﾞｼｯｸM-PRO" pitchFamily="50" charset="-128"/>
                <a:ea typeface="HG丸ｺﾞｼｯｸM-PRO" pitchFamily="50" charset="-128"/>
                <a:cs typeface="ＭＳ Ｐゴシック" pitchFamily="50" charset="-128"/>
              </a:rPr>
              <a:t>「よくあるご質問」ページをご覧ください</a:t>
            </a:r>
            <a:r>
              <a:rPr lang="ja-JP" altLang="en-US" sz="1200" b="1" dirty="0" smtClean="0">
                <a:solidFill>
                  <a:prstClr val="black"/>
                </a:solidFill>
                <a:latin typeface="HG丸ｺﾞｼｯｸM-PRO" pitchFamily="50" charset="-128"/>
                <a:ea typeface="HG丸ｺﾞｼｯｸM-PRO" pitchFamily="50" charset="-128"/>
                <a:cs typeface="ＭＳ Ｐゴシック" pitchFamily="50" charset="-128"/>
              </a:rPr>
              <a:t>。</a:t>
            </a:r>
            <a:endParaRPr lang="en-US" altLang="ja-JP" sz="1200" b="1" dirty="0" smtClean="0">
              <a:solidFill>
                <a:prstClr val="black"/>
              </a:solidFill>
              <a:latin typeface="HG丸ｺﾞｼｯｸM-PRO" pitchFamily="50" charset="-128"/>
              <a:ea typeface="HG丸ｺﾞｼｯｸM-PRO" pitchFamily="50" charset="-128"/>
              <a:cs typeface="ＭＳ Ｐゴシック" pitchFamily="50" charset="-128"/>
            </a:endParaRPr>
          </a:p>
          <a:p>
            <a:pPr lvl="0" indent="76200" fontAlgn="base">
              <a:spcBef>
                <a:spcPct val="0"/>
              </a:spcBef>
              <a:spcAft>
                <a:spcPct val="0"/>
              </a:spcAft>
            </a:pPr>
            <a:endParaRPr lang="en-US" altLang="ja-JP" sz="1200" b="1" dirty="0" smtClean="0">
              <a:solidFill>
                <a:prstClr val="black"/>
              </a:solidFill>
              <a:latin typeface="HG丸ｺﾞｼｯｸM-PRO" pitchFamily="50" charset="-128"/>
              <a:ea typeface="HG丸ｺﾞｼｯｸM-PRO" pitchFamily="50" charset="-128"/>
              <a:cs typeface="ＭＳ Ｐゴシック" pitchFamily="50" charset="-128"/>
            </a:endParaRPr>
          </a:p>
          <a:p>
            <a:pPr lvl="0" indent="76200" fontAlgn="base">
              <a:spcBef>
                <a:spcPct val="0"/>
              </a:spcBef>
              <a:spcAft>
                <a:spcPct val="0"/>
              </a:spcAft>
            </a:pPr>
            <a:endParaRPr lang="en-US" altLang="ja-JP" sz="1200" b="1" dirty="0">
              <a:solidFill>
                <a:prstClr val="black"/>
              </a:solidFill>
              <a:latin typeface="HG丸ｺﾞｼｯｸM-PRO" pitchFamily="50" charset="-128"/>
              <a:ea typeface="HG丸ｺﾞｼｯｸM-PRO" pitchFamily="50" charset="-128"/>
              <a:cs typeface="ＭＳ Ｐゴシック" pitchFamily="50" charset="-128"/>
            </a:endParaRPr>
          </a:p>
          <a:p>
            <a:pPr lvl="0" indent="76200" fontAlgn="base">
              <a:spcBef>
                <a:spcPct val="0"/>
              </a:spcBef>
              <a:spcAft>
                <a:spcPct val="0"/>
              </a:spcAft>
            </a:pPr>
            <a:r>
              <a:rPr lang="en-US" altLang="ja-JP" sz="1400" b="1" dirty="0">
                <a:solidFill>
                  <a:prstClr val="black"/>
                </a:solidFill>
                <a:latin typeface="HG丸ｺﾞｼｯｸM-PRO" panose="020F0600000000000000" pitchFamily="50" charset="-128"/>
                <a:ea typeface="HG丸ｺﾞｼｯｸM-PRO" panose="020F0600000000000000" pitchFamily="50" charset="-128"/>
              </a:rPr>
              <a:t>https://eltax.custhelp.com/</a:t>
            </a:r>
            <a:endParaRPr lang="en-US" altLang="ja-JP" b="1" dirty="0">
              <a:latin typeface="+mn-ea"/>
              <a:cs typeface="ＭＳ Ｐゴシック" pitchFamily="50" charset="-128"/>
            </a:endParaRPr>
          </a:p>
        </p:txBody>
      </p:sp>
      <p:pic>
        <p:nvPicPr>
          <p:cNvPr id="33" name="図 32"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70259" y="5286134"/>
            <a:ext cx="631521" cy="651833"/>
          </a:xfrm>
          <a:prstGeom prst="rect">
            <a:avLst/>
          </a:prstGeom>
        </p:spPr>
      </p:pic>
      <p:pic>
        <p:nvPicPr>
          <p:cNvPr id="34" name="図 33" descr="画面の領域"/>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45363" y="7657784"/>
            <a:ext cx="625763" cy="629775"/>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2150</TotalTime>
  <Words>310</Words>
  <Application>Microsoft Office PowerPoint</Application>
  <PresentationFormat>画面に合わせる (4:3)</PresentationFormat>
  <Paragraphs>63</Paragraphs>
  <Slides>2</Slides>
  <Notes>1</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油原 克知</dc:creator>
  <cp:lastModifiedBy>0025751</cp:lastModifiedBy>
  <cp:revision>203</cp:revision>
  <cp:lastPrinted>2020-10-29T06:05:21Z</cp:lastPrinted>
  <dcterms:created xsi:type="dcterms:W3CDTF">2019-11-06T04:49:57Z</dcterms:created>
  <dcterms:modified xsi:type="dcterms:W3CDTF">2020-11-10T05:41:42Z</dcterms:modified>
</cp:coreProperties>
</file>