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2"/>
  </p:notesMasterIdLst>
  <p:handoutMasterIdLst>
    <p:handoutMasterId r:id="rId13"/>
  </p:handout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5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5373" y="1"/>
            <a:ext cx="2918831" cy="495029"/>
          </a:xfrm>
          <a:prstGeom prst="rect">
            <a:avLst/>
          </a:prstGeom>
        </p:spPr>
        <p:txBody>
          <a:bodyPr vert="horz" lIns="91440" tIns="45720" rIns="91440" bIns="45720" rtlCol="0"/>
          <a:lstStyle>
            <a:lvl1pPr algn="r">
              <a:defRPr sz="1200"/>
            </a:lvl1pPr>
          </a:lstStyle>
          <a:p>
            <a:fld id="{3E0D6A99-E14B-4974-B7E1-9345A3F53B72}" type="datetimeFigureOut">
              <a:rPr kumimoji="1" lang="ja-JP" altLang="en-US" smtClean="0"/>
              <a:t>2026/8/13</a:t>
            </a:fld>
            <a:endParaRPr kumimoji="1" lang="ja-JP" altLang="en-US"/>
          </a:p>
        </p:txBody>
      </p:sp>
      <p:sp>
        <p:nvSpPr>
          <p:cNvPr id="4" name="フッター プレースホルダー 3"/>
          <p:cNvSpPr>
            <a:spLocks noGrp="1"/>
          </p:cNvSpPr>
          <p:nvPr>
            <p:ph type="ftr" sz="quarter" idx="2"/>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373" y="9371286"/>
            <a:ext cx="2918831" cy="495028"/>
          </a:xfrm>
          <a:prstGeom prst="rect">
            <a:avLst/>
          </a:prstGeom>
        </p:spPr>
        <p:txBody>
          <a:bodyPr vert="horz" lIns="91440" tIns="45720" rIns="91440" bIns="45720" rtlCol="0" anchor="b"/>
          <a:lstStyle>
            <a:lvl1pPr algn="r">
              <a:defRPr sz="1200"/>
            </a:lvl1pPr>
          </a:lstStyle>
          <a:p>
            <a:fld id="{D60FFBD6-17D2-47D4-B406-943C0D1BD18D}" type="slidenum">
              <a:rPr kumimoji="1" lang="ja-JP" altLang="en-US" smtClean="0"/>
              <a:t>‹#›</a:t>
            </a:fld>
            <a:endParaRPr kumimoji="1" lang="ja-JP" altLang="en-US"/>
          </a:p>
        </p:txBody>
      </p:sp>
    </p:spTree>
    <p:extLst>
      <p:ext uri="{BB962C8B-B14F-4D97-AF65-F5344CB8AC3E}">
        <p14:creationId xmlns:p14="http://schemas.microsoft.com/office/powerpoint/2010/main" val="39553439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 多治見市「多治見市宿泊税の制度案等について（検討）」</a:t>
            </a:r>
          </a:p>
          <a:p>
            <a:r>
              <a:t>- https://www.city.tajimi.lg.jp/shisei/kocho/1007582/index.html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 多治見市「多治見市宿泊税の制度案等について（検討）」</a:t>
            </a:r>
          </a:p>
          <a:p>
            <a:r>
              <a:t>- https://www.city.tajimi.lg.jp/shisei/kocho/1007582/index.html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 多治見市「多治見市宿泊税の制度案等について（検討）」</a:t>
            </a:r>
          </a:p>
          <a:p>
            <a:r>
              <a:t>- https://www.city.tajimi.lg.jp/shisei/kocho/1007582/index.html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 多治見市「多治見市宿泊税の制度案等について（検討）」</a:t>
            </a:r>
          </a:p>
          <a:p>
            <a:r>
              <a:t>- https://www.city.tajimi.lg.jp/shisei/kocho/1007582/index.html</a:t>
            </a:r>
          </a:p>
          <a:p>
            <a:r>
              <a:t>- https://www.city.chiba.jp/keizainosei/keizai/kanko/documents/syukuhakuzei_no_kangaekata_an_r.pdf</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 多治見市「多治見市宿泊税の制度案等について（検討）」</a:t>
            </a:r>
          </a:p>
          <a:p>
            <a:r>
              <a:t>- https://www.city.tajimi.lg.jp/shisei/kocho/1007582/index.html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 多治見市「多治見市宿泊税の制度案等について（検討）」</a:t>
            </a:r>
          </a:p>
          <a:p>
            <a:r>
              <a:t>- https://www.city.tajimi.lg.jp/shisei/kocho/1007582/index.html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 多治見市「多治見市宿泊税の制度案等について（検討）」</a:t>
            </a:r>
          </a:p>
          <a:p>
            <a:r>
              <a:t>- https://www.city.tajimi.lg.jp/shisei/kocho/1007582/index.html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 多治見市「多治見市宿泊税の制度案等について（検討）」</a:t>
            </a:r>
          </a:p>
          <a:p>
            <a:r>
              <a:t>- https://www.city.tajimi.lg.jp/shisei/kocho/1007582/index.html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 多治見市「多治見市宿泊税の制度案等について（検討）」</a:t>
            </a:r>
          </a:p>
          <a:p>
            <a:r>
              <a:t>- https://www.city.tajimi.lg.jp/shisei/kocho/1007582/index.html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 多治見市「多治見市宿泊税の制度案等について（検討）」</a:t>
            </a:r>
          </a:p>
          <a:p>
            <a:r>
              <a:t>- https://www.city.tajimi.lg.jp/shisei/kocho/1007582/index.html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5FAF9"/>
        </a:solidFill>
        <a:effectLst/>
      </p:bgPr>
    </p:bg>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1DF55A94-0B83-4563-8496-08441DE0BA84}"/>
              </a:ext>
            </a:extLst>
          </p:cNvPr>
          <p:cNvSpPr>
            <a:spLocks noGrp="1"/>
          </p:cNvSpPr>
          <p:nvPr/>
        </p:nvSpPr>
        <p:spPr>
          <a:xfrm>
            <a:off x="0" y="0"/>
            <a:ext cx="209550" cy="6858000"/>
          </a:xfrm>
          <a:prstGeom prst="rect">
            <a:avLst/>
          </a:prstGeom>
          <a:solidFill>
            <a:srgbClr val="176B67"/>
          </a:solidFill>
          <a:ln w="9525">
            <a:solidFill>
              <a:srgbClr val="176B67"/>
            </a:solidFill>
            <a:prstDash val="solid"/>
          </a:ln>
        </p:spPr>
        <p:txBody>
          <a:bodyPr/>
          <a:lstStyle/>
          <a:p>
            <a:endParaRPr lang="ja-JP" altLang="en-US"/>
          </a:p>
        </p:txBody>
      </p:sp>
      <p:sp>
        <p:nvSpPr>
          <p:cNvPr id="2" name="正方形/長方形 1">
            <a:extLst>
              <a:ext uri="{FF2B5EF4-FFF2-40B4-BE49-F238E27FC236}">
                <a16:creationId xmlns:a16="http://schemas.microsoft.com/office/drawing/2014/main" id="{22F2C281-3055-4D3B-B3EE-6D9C539ED599}"/>
              </a:ext>
            </a:extLst>
          </p:cNvPr>
          <p:cNvSpPr>
            <a:spLocks noGrp="1"/>
          </p:cNvSpPr>
          <p:nvPr/>
        </p:nvSpPr>
        <p:spPr>
          <a:xfrm>
            <a:off x="609600" y="495300"/>
            <a:ext cx="6858000" cy="285750"/>
          </a:xfrm>
          <a:prstGeom prst="rect">
            <a:avLst/>
          </a:prstGeom>
          <a:noFill/>
          <a:ln w="0">
            <a:noFill/>
            <a:prstDash val="solid"/>
          </a:ln>
        </p:spPr>
        <p:txBody>
          <a:bodyPr anchor="t"/>
          <a:lstStyle/>
          <a:p>
            <a:pPr algn="l">
              <a:defRPr sz="1350" b="1">
                <a:solidFill>
                  <a:srgbClr val="176B67"/>
                </a:solidFill>
                <a:latin typeface="BIZ UDGothic"/>
                <a:ea typeface="BIZ UDGothic"/>
                <a:cs typeface="BIZ UDGothic"/>
              </a:defRPr>
            </a:pPr>
            <a:r>
              <a:rPr sz="1350" b="1">
                <a:solidFill>
                  <a:srgbClr val="176B67"/>
                </a:solidFill>
                <a:latin typeface="BIZ UDGothic"/>
                <a:ea typeface="BIZ UDGothic"/>
                <a:cs typeface="BIZ UDGothic"/>
              </a:rPr>
              <a:t>市民の皆さまへ｜パブリックコメント別紙</a:t>
            </a:r>
          </a:p>
        </p:txBody>
      </p:sp>
      <p:sp>
        <p:nvSpPr>
          <p:cNvPr id="3" name="正方形/長方形 2">
            <a:extLst>
              <a:ext uri="{FF2B5EF4-FFF2-40B4-BE49-F238E27FC236}">
                <a16:creationId xmlns:a16="http://schemas.microsoft.com/office/drawing/2014/main" id="{739E7C03-D163-45D6-93FB-5BB234DE7F24}"/>
              </a:ext>
            </a:extLst>
          </p:cNvPr>
          <p:cNvSpPr>
            <a:spLocks noGrp="1"/>
          </p:cNvSpPr>
          <p:nvPr/>
        </p:nvSpPr>
        <p:spPr>
          <a:xfrm>
            <a:off x="609600" y="1619250"/>
            <a:ext cx="10382250" cy="819150"/>
          </a:xfrm>
          <a:prstGeom prst="rect">
            <a:avLst/>
          </a:prstGeom>
          <a:noFill/>
          <a:ln w="0">
            <a:noFill/>
            <a:prstDash val="solid"/>
          </a:ln>
        </p:spPr>
        <p:txBody>
          <a:bodyPr anchor="t"/>
          <a:lstStyle/>
          <a:p>
            <a:pPr algn="l">
              <a:defRPr sz="4350" b="1">
                <a:solidFill>
                  <a:srgbClr val="173A3A"/>
                </a:solidFill>
                <a:latin typeface="BIZ UDGothic"/>
                <a:ea typeface="BIZ UDGothic"/>
                <a:cs typeface="BIZ UDGothic"/>
              </a:defRPr>
            </a:pPr>
            <a:r>
              <a:rPr sz="4350" b="1">
                <a:solidFill>
                  <a:srgbClr val="173A3A"/>
                </a:solidFill>
                <a:latin typeface="BIZ UDGothic"/>
                <a:ea typeface="BIZ UDGothic"/>
                <a:cs typeface="BIZ UDGothic"/>
              </a:rPr>
              <a:t>多治見市 宿泊税制度案</a:t>
            </a:r>
          </a:p>
        </p:txBody>
      </p:sp>
      <p:sp>
        <p:nvSpPr>
          <p:cNvPr id="4" name="正方形/長方形 3">
            <a:extLst>
              <a:ext uri="{FF2B5EF4-FFF2-40B4-BE49-F238E27FC236}">
                <a16:creationId xmlns:a16="http://schemas.microsoft.com/office/drawing/2014/main" id="{0BCA9AF7-F26B-493E-8DDB-EA4B4B7819BD}"/>
              </a:ext>
            </a:extLst>
          </p:cNvPr>
          <p:cNvSpPr>
            <a:spLocks noGrp="1"/>
          </p:cNvSpPr>
          <p:nvPr/>
        </p:nvSpPr>
        <p:spPr>
          <a:xfrm>
            <a:off x="609600" y="2638425"/>
            <a:ext cx="8572500" cy="523875"/>
          </a:xfrm>
          <a:prstGeom prst="rect">
            <a:avLst/>
          </a:prstGeom>
          <a:noFill/>
          <a:ln w="0">
            <a:noFill/>
            <a:prstDash val="solid"/>
          </a:ln>
        </p:spPr>
        <p:txBody>
          <a:bodyPr anchor="t"/>
          <a:lstStyle/>
          <a:p>
            <a:pPr algn="l">
              <a:defRPr sz="2250" b="1">
                <a:solidFill>
                  <a:srgbClr val="2B8C85"/>
                </a:solidFill>
                <a:latin typeface="BIZ UDGothic"/>
                <a:ea typeface="BIZ UDGothic"/>
                <a:cs typeface="BIZ UDGothic"/>
              </a:defRPr>
            </a:pPr>
            <a:r>
              <a:rPr sz="2250" b="1">
                <a:solidFill>
                  <a:srgbClr val="2B8C85"/>
                </a:solidFill>
                <a:latin typeface="BIZ UDGothic"/>
                <a:ea typeface="BIZ UDGothic"/>
                <a:cs typeface="BIZ UDGothic"/>
              </a:rPr>
              <a:t>ポイントを分かりやすくご説明します</a:t>
            </a:r>
          </a:p>
        </p:txBody>
      </p:sp>
      <p:sp>
        <p:nvSpPr>
          <p:cNvPr id="5" name="直線コネクタ 4">
            <a:extLst>
              <a:ext uri="{FF2B5EF4-FFF2-40B4-BE49-F238E27FC236}">
                <a16:creationId xmlns:a16="http://schemas.microsoft.com/office/drawing/2014/main" id="{645AF413-6ACD-4B8C-B066-C6C10E290101}"/>
              </a:ext>
            </a:extLst>
          </p:cNvPr>
          <p:cNvSpPr>
            <a:spLocks noGrp="1"/>
          </p:cNvSpPr>
          <p:nvPr/>
        </p:nvSpPr>
        <p:spPr>
          <a:xfrm>
            <a:off x="609600" y="3476625"/>
            <a:ext cx="5905500" cy="0"/>
          </a:xfrm>
          <a:prstGeom prst="line">
            <a:avLst/>
          </a:prstGeom>
          <a:noFill/>
          <a:ln w="38100">
            <a:solidFill>
              <a:srgbClr val="176B67"/>
            </a:solidFill>
            <a:prstDash val="solid"/>
          </a:ln>
        </p:spPr>
        <p:txBody>
          <a:bodyPr/>
          <a:lstStyle/>
          <a:p>
            <a:endParaRPr lang="ja-JP" altLang="en-US"/>
          </a:p>
        </p:txBody>
      </p:sp>
      <p:sp>
        <p:nvSpPr>
          <p:cNvPr id="6" name="正方形/長方形 5">
            <a:extLst>
              <a:ext uri="{FF2B5EF4-FFF2-40B4-BE49-F238E27FC236}">
                <a16:creationId xmlns:a16="http://schemas.microsoft.com/office/drawing/2014/main" id="{0BFC3F1F-A42A-48DC-BBA0-8D0084F47354}"/>
              </a:ext>
            </a:extLst>
          </p:cNvPr>
          <p:cNvSpPr>
            <a:spLocks noGrp="1"/>
          </p:cNvSpPr>
          <p:nvPr/>
        </p:nvSpPr>
        <p:spPr>
          <a:xfrm>
            <a:off x="609600" y="6153150"/>
            <a:ext cx="2476500" cy="266700"/>
          </a:xfrm>
          <a:prstGeom prst="rect">
            <a:avLst/>
          </a:prstGeom>
          <a:noFill/>
          <a:ln w="0">
            <a:noFill/>
            <a:prstDash val="solid"/>
          </a:ln>
        </p:spPr>
        <p:txBody>
          <a:bodyPr anchor="t"/>
          <a:lstStyle/>
          <a:p>
            <a:pPr algn="l">
              <a:defRPr sz="1350" b="1">
                <a:solidFill>
                  <a:srgbClr val="173A3A"/>
                </a:solidFill>
                <a:latin typeface="BIZ UDGothic"/>
                <a:ea typeface="BIZ UDGothic"/>
                <a:cs typeface="BIZ UDGothic"/>
              </a:defRPr>
            </a:pPr>
            <a:r>
              <a:rPr sz="1350" b="1">
                <a:solidFill>
                  <a:srgbClr val="173A3A"/>
                </a:solidFill>
                <a:latin typeface="BIZ UDGothic"/>
                <a:ea typeface="BIZ UDGothic"/>
                <a:cs typeface="BIZ UDGothic"/>
              </a:rPr>
              <a:t>多治見市</a:t>
            </a:r>
          </a:p>
        </p:txBody>
      </p:sp>
    </p:spTree>
    <p:extLst>
      <p:ext uri="{BB962C8B-B14F-4D97-AF65-F5344CB8AC3E}">
        <p14:creationId xmlns:p14="http://schemas.microsoft.com/office/powerpoint/2010/main" val="1308977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 name="正方形/長方形 30">
            <a:extLst>
              <a:ext uri="{FF2B5EF4-FFF2-40B4-BE49-F238E27FC236}">
                <a16:creationId xmlns:a16="http://schemas.microsoft.com/office/drawing/2014/main" id="{92C58CD7-ACA5-41A2-9B97-12975EEBC94A}"/>
              </a:ext>
            </a:extLst>
          </p:cNvPr>
          <p:cNvSpPr>
            <a:spLocks noGrp="1"/>
          </p:cNvSpPr>
          <p:nvPr/>
        </p:nvSpPr>
        <p:spPr>
          <a:xfrm>
            <a:off x="514350" y="266700"/>
            <a:ext cx="4953000" cy="238125"/>
          </a:xfrm>
          <a:prstGeom prst="rect">
            <a:avLst/>
          </a:prstGeom>
          <a:noFill/>
          <a:ln w="0">
            <a:noFill/>
            <a:prstDash val="solid"/>
          </a:ln>
        </p:spPr>
        <p:txBody>
          <a:bodyPr anchor="t"/>
          <a:lstStyle/>
          <a:p>
            <a:pPr algn="l">
              <a:defRPr sz="1200" b="1">
                <a:solidFill>
                  <a:srgbClr val="176B67"/>
                </a:solidFill>
                <a:latin typeface="BIZ UDGothic"/>
                <a:ea typeface="BIZ UDGothic"/>
                <a:cs typeface="BIZ UDGothic"/>
              </a:defRPr>
            </a:pPr>
            <a:r>
              <a:rPr sz="1200" b="1">
                <a:solidFill>
                  <a:srgbClr val="176B67"/>
                </a:solidFill>
                <a:latin typeface="BIZ UDGothic"/>
                <a:ea typeface="BIZ UDGothic"/>
                <a:cs typeface="BIZ UDGothic"/>
              </a:rPr>
              <a:t>多治見市 宿泊税制度案</a:t>
            </a:r>
          </a:p>
        </p:txBody>
      </p:sp>
      <p:sp>
        <p:nvSpPr>
          <p:cNvPr id="2" name="正方形/長方形 1">
            <a:extLst>
              <a:ext uri="{FF2B5EF4-FFF2-40B4-BE49-F238E27FC236}">
                <a16:creationId xmlns:a16="http://schemas.microsoft.com/office/drawing/2014/main" id="{683703E3-B8BE-4803-A1FD-BE635598FE49}"/>
              </a:ext>
            </a:extLst>
          </p:cNvPr>
          <p:cNvSpPr>
            <a:spLocks noGrp="1"/>
          </p:cNvSpPr>
          <p:nvPr/>
        </p:nvSpPr>
        <p:spPr>
          <a:xfrm>
            <a:off x="514350" y="590550"/>
            <a:ext cx="11125200" cy="609600"/>
          </a:xfrm>
          <a:prstGeom prst="rect">
            <a:avLst/>
          </a:prstGeom>
          <a:noFill/>
          <a:ln w="0">
            <a:noFill/>
            <a:prstDash val="solid"/>
          </a:ln>
        </p:spPr>
        <p:txBody>
          <a:bodyPr anchor="t"/>
          <a:lstStyle/>
          <a:p>
            <a:pPr algn="l">
              <a:defRPr sz="2850" b="1">
                <a:solidFill>
                  <a:srgbClr val="173A3A"/>
                </a:solidFill>
                <a:latin typeface="BIZ UDGothic"/>
                <a:ea typeface="BIZ UDGothic"/>
                <a:cs typeface="BIZ UDGothic"/>
              </a:defRPr>
            </a:pPr>
            <a:r>
              <a:rPr sz="2850" b="1">
                <a:solidFill>
                  <a:srgbClr val="173A3A"/>
                </a:solidFill>
                <a:latin typeface="BIZ UDGothic"/>
                <a:ea typeface="BIZ UDGothic"/>
                <a:cs typeface="BIZ UDGothic"/>
              </a:rPr>
              <a:t>意見募集から導入まで、段階的に準備します</a:t>
            </a:r>
          </a:p>
        </p:txBody>
      </p:sp>
      <p:sp>
        <p:nvSpPr>
          <p:cNvPr id="3" name="直線コネクタ 2">
            <a:extLst>
              <a:ext uri="{FF2B5EF4-FFF2-40B4-BE49-F238E27FC236}">
                <a16:creationId xmlns:a16="http://schemas.microsoft.com/office/drawing/2014/main" id="{D2C84ABB-DCFB-4746-BFE2-531E594AC459}"/>
              </a:ext>
            </a:extLst>
          </p:cNvPr>
          <p:cNvSpPr>
            <a:spLocks noGrp="1"/>
          </p:cNvSpPr>
          <p:nvPr/>
        </p:nvSpPr>
        <p:spPr>
          <a:xfrm>
            <a:off x="514350" y="1285875"/>
            <a:ext cx="11163300" cy="0"/>
          </a:xfrm>
          <a:prstGeom prst="line">
            <a:avLst/>
          </a:prstGeom>
          <a:noFill/>
          <a:ln w="28575">
            <a:solidFill>
              <a:srgbClr val="176B67"/>
            </a:solidFill>
            <a:prstDash val="solid"/>
          </a:ln>
        </p:spPr>
        <p:txBody>
          <a:bodyPr/>
          <a:lstStyle/>
          <a:p>
            <a:endParaRPr lang="ja-JP" altLang="en-US"/>
          </a:p>
        </p:txBody>
      </p:sp>
      <p:sp>
        <p:nvSpPr>
          <p:cNvPr id="4" name="正方形/長方形 3">
            <a:extLst>
              <a:ext uri="{FF2B5EF4-FFF2-40B4-BE49-F238E27FC236}">
                <a16:creationId xmlns:a16="http://schemas.microsoft.com/office/drawing/2014/main" id="{5C79834A-DA7B-4579-85BD-F7D3AF88A302}"/>
              </a:ext>
            </a:extLst>
          </p:cNvPr>
          <p:cNvSpPr>
            <a:spLocks noGrp="1"/>
          </p:cNvSpPr>
          <p:nvPr/>
        </p:nvSpPr>
        <p:spPr>
          <a:xfrm>
            <a:off x="11191875" y="6429375"/>
            <a:ext cx="476250" cy="190500"/>
          </a:xfrm>
          <a:prstGeom prst="rect">
            <a:avLst/>
          </a:prstGeom>
          <a:noFill/>
          <a:ln w="0">
            <a:noFill/>
            <a:prstDash val="solid"/>
          </a:ln>
        </p:spPr>
        <p:txBody>
          <a:bodyPr anchor="t"/>
          <a:lstStyle/>
          <a:p>
            <a:pPr algn="r">
              <a:defRPr sz="1200" b="0">
                <a:solidFill>
                  <a:srgbClr val="5E6B6B"/>
                </a:solidFill>
                <a:latin typeface="BIZ UDGothic"/>
                <a:ea typeface="BIZ UDGothic"/>
                <a:cs typeface="BIZ UDGothic"/>
              </a:defRPr>
            </a:pPr>
            <a:r>
              <a:rPr sz="1200" b="0">
                <a:solidFill>
                  <a:srgbClr val="5E6B6B"/>
                </a:solidFill>
                <a:latin typeface="BIZ UDGothic"/>
                <a:ea typeface="BIZ UDGothic"/>
                <a:cs typeface="BIZ UDGothic"/>
              </a:rPr>
              <a:t>10</a:t>
            </a:r>
          </a:p>
        </p:txBody>
      </p:sp>
      <p:sp>
        <p:nvSpPr>
          <p:cNvPr id="5" name="正方形/長方形 4">
            <a:extLst>
              <a:ext uri="{FF2B5EF4-FFF2-40B4-BE49-F238E27FC236}">
                <a16:creationId xmlns:a16="http://schemas.microsoft.com/office/drawing/2014/main" id="{9652F394-9BA4-4C67-83E3-30190FB354C7}"/>
              </a:ext>
            </a:extLst>
          </p:cNvPr>
          <p:cNvSpPr>
            <a:spLocks noGrp="1"/>
          </p:cNvSpPr>
          <p:nvPr/>
        </p:nvSpPr>
        <p:spPr>
          <a:xfrm>
            <a:off x="514350" y="6391275"/>
            <a:ext cx="7239000" cy="200025"/>
          </a:xfrm>
          <a:prstGeom prst="rect">
            <a:avLst/>
          </a:prstGeom>
          <a:noFill/>
          <a:ln w="0">
            <a:noFill/>
            <a:prstDash val="solid"/>
          </a:ln>
        </p:spPr>
        <p:txBody>
          <a:bodyPr anchor="t"/>
          <a:lstStyle/>
          <a:p>
            <a:pPr algn="l">
              <a:defRPr sz="1200" b="0">
                <a:solidFill>
                  <a:srgbClr val="5E6B6B"/>
                </a:solidFill>
                <a:latin typeface="BIZ UDGothic"/>
                <a:ea typeface="BIZ UDGothic"/>
                <a:cs typeface="BIZ UDGothic"/>
              </a:defRPr>
            </a:pPr>
            <a:r>
              <a:rPr sz="1200" b="0">
                <a:solidFill>
                  <a:srgbClr val="5E6B6B"/>
                </a:solidFill>
                <a:latin typeface="BIZ UDGothic"/>
                <a:ea typeface="BIZ UDGothic"/>
                <a:cs typeface="BIZ UDGothic"/>
              </a:rPr>
              <a:t>※令和8年8月時点の制度案です。今後変更となる場合があります。</a:t>
            </a:r>
          </a:p>
        </p:txBody>
      </p:sp>
      <p:sp>
        <p:nvSpPr>
          <p:cNvPr id="6" name="正方形/長方形 5">
            <a:extLst>
              <a:ext uri="{FF2B5EF4-FFF2-40B4-BE49-F238E27FC236}">
                <a16:creationId xmlns:a16="http://schemas.microsoft.com/office/drawing/2014/main" id="{179CB132-31AB-4D84-BBC6-56796643199F}"/>
              </a:ext>
            </a:extLst>
          </p:cNvPr>
          <p:cNvSpPr>
            <a:spLocks noGrp="1"/>
          </p:cNvSpPr>
          <p:nvPr/>
        </p:nvSpPr>
        <p:spPr>
          <a:xfrm>
            <a:off x="514350" y="1504950"/>
            <a:ext cx="11049000" cy="400050"/>
          </a:xfrm>
          <a:prstGeom prst="rect">
            <a:avLst/>
          </a:prstGeom>
          <a:noFill/>
          <a:ln w="0">
            <a:noFill/>
            <a:prstDash val="solid"/>
          </a:ln>
        </p:spPr>
        <p:txBody>
          <a:bodyPr anchor="t"/>
          <a:lstStyle/>
          <a:p>
            <a:pPr algn="l">
              <a:defRPr sz="1575" b="0">
                <a:solidFill>
                  <a:srgbClr val="173A3A"/>
                </a:solidFill>
                <a:latin typeface="BIZ UDGothic"/>
                <a:ea typeface="BIZ UDGothic"/>
                <a:cs typeface="BIZ UDGothic"/>
              </a:defRPr>
            </a:pPr>
            <a:r>
              <a:rPr sz="1575" b="0">
                <a:solidFill>
                  <a:srgbClr val="173A3A"/>
                </a:solidFill>
                <a:latin typeface="BIZ UDGothic"/>
                <a:ea typeface="BIZ UDGothic"/>
                <a:cs typeface="BIZ UDGothic"/>
              </a:rPr>
              <a:t>国との協議や市議会での審議を経て、十分な周知・準備期間を設ける予定です。</a:t>
            </a:r>
          </a:p>
        </p:txBody>
      </p:sp>
      <p:sp>
        <p:nvSpPr>
          <p:cNvPr id="7" name="直線コネクタ 6">
            <a:extLst>
              <a:ext uri="{FF2B5EF4-FFF2-40B4-BE49-F238E27FC236}">
                <a16:creationId xmlns:a16="http://schemas.microsoft.com/office/drawing/2014/main" id="{FA6E8C3D-32A3-4907-9925-B2BE9F35CBD2}"/>
              </a:ext>
            </a:extLst>
          </p:cNvPr>
          <p:cNvSpPr>
            <a:spLocks noGrp="1"/>
          </p:cNvSpPr>
          <p:nvPr/>
        </p:nvSpPr>
        <p:spPr>
          <a:xfrm>
            <a:off x="933450" y="3238500"/>
            <a:ext cx="10210800" cy="0"/>
          </a:xfrm>
          <a:prstGeom prst="line">
            <a:avLst/>
          </a:prstGeom>
          <a:noFill/>
          <a:ln w="47625">
            <a:solidFill>
              <a:srgbClr val="C7DAD7"/>
            </a:solidFill>
            <a:prstDash val="solid"/>
          </a:ln>
        </p:spPr>
        <p:txBody>
          <a:bodyPr/>
          <a:lstStyle/>
          <a:p>
            <a:endParaRPr lang="ja-JP" altLang="en-US"/>
          </a:p>
        </p:txBody>
      </p:sp>
      <p:sp>
        <p:nvSpPr>
          <p:cNvPr id="8" name="角丸四角形 7">
            <a:extLst>
              <a:ext uri="{FF2B5EF4-FFF2-40B4-BE49-F238E27FC236}">
                <a16:creationId xmlns:a16="http://schemas.microsoft.com/office/drawing/2014/main" id="{943AFC20-B5A2-4240-BEB7-7A0DEC588F93}"/>
              </a:ext>
            </a:extLst>
          </p:cNvPr>
          <p:cNvSpPr>
            <a:spLocks noGrp="1"/>
          </p:cNvSpPr>
          <p:nvPr/>
        </p:nvSpPr>
        <p:spPr>
          <a:xfrm>
            <a:off x="819150" y="3124200"/>
            <a:ext cx="228600" cy="228600"/>
          </a:xfrm>
          <a:prstGeom prst="roundRect">
            <a:avLst>
              <a:gd name="adj" fmla="val 50000"/>
            </a:avLst>
          </a:prstGeom>
          <a:solidFill>
            <a:srgbClr val="176B67"/>
          </a:solidFill>
          <a:ln w="9525">
            <a:solidFill>
              <a:srgbClr val="176B67"/>
            </a:solidFill>
            <a:prstDash val="solid"/>
          </a:ln>
        </p:spPr>
        <p:txBody>
          <a:bodyPr/>
          <a:lstStyle/>
          <a:p>
            <a:endParaRPr lang="ja-JP" altLang="en-US"/>
          </a:p>
        </p:txBody>
      </p:sp>
      <p:sp>
        <p:nvSpPr>
          <p:cNvPr id="9" name="正方形/長方形 8">
            <a:extLst>
              <a:ext uri="{FF2B5EF4-FFF2-40B4-BE49-F238E27FC236}">
                <a16:creationId xmlns:a16="http://schemas.microsoft.com/office/drawing/2014/main" id="{EFAC42CA-8884-4596-8081-A16C27A30638}"/>
              </a:ext>
            </a:extLst>
          </p:cNvPr>
          <p:cNvSpPr>
            <a:spLocks noGrp="1"/>
          </p:cNvSpPr>
          <p:nvPr/>
        </p:nvSpPr>
        <p:spPr>
          <a:xfrm>
            <a:off x="95250" y="2124075"/>
            <a:ext cx="1676400" cy="666750"/>
          </a:xfrm>
          <a:prstGeom prst="rect">
            <a:avLst/>
          </a:prstGeom>
          <a:noFill/>
          <a:ln w="0">
            <a:noFill/>
            <a:prstDash val="solid"/>
          </a:ln>
        </p:spPr>
        <p:txBody>
          <a:bodyPr anchor="ctr"/>
          <a:lstStyle/>
          <a:p>
            <a:pPr algn="ctr">
              <a:defRPr sz="1275" b="1">
                <a:solidFill>
                  <a:srgbClr val="176B67"/>
                </a:solidFill>
                <a:latin typeface="BIZ UDGothic"/>
                <a:ea typeface="BIZ UDGothic"/>
                <a:cs typeface="BIZ UDGothic"/>
              </a:defRPr>
            </a:pPr>
            <a:r>
              <a:rPr sz="1275" b="1">
                <a:solidFill>
                  <a:srgbClr val="176B67"/>
                </a:solidFill>
                <a:latin typeface="BIZ UDGothic"/>
                <a:ea typeface="BIZ UDGothic"/>
                <a:cs typeface="BIZ UDGothic"/>
              </a:rPr>
              <a:t>令和8年</a:t>
            </a:r>
          </a:p>
          <a:p>
            <a:pPr algn="ctr">
              <a:defRPr sz="1275" b="1">
                <a:solidFill>
                  <a:srgbClr val="176B67"/>
                </a:solidFill>
                <a:latin typeface="BIZ UDGothic"/>
                <a:ea typeface="BIZ UDGothic"/>
                <a:cs typeface="BIZ UDGothic"/>
              </a:defRPr>
            </a:pPr>
            <a:r>
              <a:rPr sz="1275" b="1">
                <a:solidFill>
                  <a:srgbClr val="176B67"/>
                </a:solidFill>
                <a:latin typeface="BIZ UDGothic"/>
                <a:ea typeface="BIZ UDGothic"/>
                <a:cs typeface="BIZ UDGothic"/>
              </a:rPr>
              <a:t>8/17～9/16</a:t>
            </a:r>
          </a:p>
        </p:txBody>
      </p:sp>
      <p:sp>
        <p:nvSpPr>
          <p:cNvPr id="10" name="正方形/長方形 9">
            <a:extLst>
              <a:ext uri="{FF2B5EF4-FFF2-40B4-BE49-F238E27FC236}">
                <a16:creationId xmlns:a16="http://schemas.microsoft.com/office/drawing/2014/main" id="{07BA860D-D5C7-4524-A262-933D99DD4BF1}"/>
              </a:ext>
            </a:extLst>
          </p:cNvPr>
          <p:cNvSpPr>
            <a:spLocks noGrp="1"/>
          </p:cNvSpPr>
          <p:nvPr/>
        </p:nvSpPr>
        <p:spPr>
          <a:xfrm>
            <a:off x="-66675" y="3609975"/>
            <a:ext cx="2000250" cy="323850"/>
          </a:xfrm>
          <a:prstGeom prst="rect">
            <a:avLst/>
          </a:prstGeom>
          <a:noFill/>
          <a:ln w="0">
            <a:noFill/>
            <a:prstDash val="solid"/>
          </a:ln>
        </p:spPr>
        <p:txBody>
          <a:bodyPr anchor="t"/>
          <a:lstStyle/>
          <a:p>
            <a:pPr algn="ctr">
              <a:defRPr sz="1500" b="1">
                <a:solidFill>
                  <a:srgbClr val="173A3A"/>
                </a:solidFill>
                <a:latin typeface="BIZ UDGothic"/>
                <a:ea typeface="BIZ UDGothic"/>
                <a:cs typeface="BIZ UDGothic"/>
              </a:defRPr>
            </a:pPr>
            <a:r>
              <a:rPr sz="1500" b="1">
                <a:solidFill>
                  <a:srgbClr val="173A3A"/>
                </a:solidFill>
                <a:latin typeface="BIZ UDGothic"/>
                <a:ea typeface="BIZ UDGothic"/>
                <a:cs typeface="BIZ UDGothic"/>
              </a:rPr>
              <a:t>意見募集</a:t>
            </a:r>
          </a:p>
        </p:txBody>
      </p:sp>
      <p:sp>
        <p:nvSpPr>
          <p:cNvPr id="11" name="正方形/長方形 10">
            <a:extLst>
              <a:ext uri="{FF2B5EF4-FFF2-40B4-BE49-F238E27FC236}">
                <a16:creationId xmlns:a16="http://schemas.microsoft.com/office/drawing/2014/main" id="{92147DA4-2E3A-495D-8CE6-571BFC8F1230}"/>
              </a:ext>
            </a:extLst>
          </p:cNvPr>
          <p:cNvSpPr>
            <a:spLocks noGrp="1"/>
          </p:cNvSpPr>
          <p:nvPr/>
        </p:nvSpPr>
        <p:spPr>
          <a:xfrm>
            <a:off x="-66675" y="4067175"/>
            <a:ext cx="2000250" cy="590550"/>
          </a:xfrm>
          <a:prstGeom prst="rect">
            <a:avLst/>
          </a:prstGeom>
          <a:noFill/>
          <a:ln w="0">
            <a:noFill/>
            <a:prstDash val="solid"/>
          </a:ln>
        </p:spPr>
        <p:txBody>
          <a:bodyPr anchor="t"/>
          <a:lstStyle/>
          <a:p>
            <a:pPr algn="ctr">
              <a:defRPr sz="1200" b="0">
                <a:solidFill>
                  <a:srgbClr val="5E6B6B"/>
                </a:solidFill>
                <a:latin typeface="BIZ UDGothic"/>
                <a:ea typeface="BIZ UDGothic"/>
                <a:cs typeface="BIZ UDGothic"/>
              </a:defRPr>
            </a:pPr>
            <a:r>
              <a:rPr sz="1200" b="0">
                <a:solidFill>
                  <a:srgbClr val="5E6B6B"/>
                </a:solidFill>
                <a:latin typeface="BIZ UDGothic"/>
                <a:ea typeface="BIZ UDGothic"/>
                <a:cs typeface="BIZ UDGothic"/>
              </a:rPr>
              <a:t>皆さまの意見を募集</a:t>
            </a:r>
          </a:p>
        </p:txBody>
      </p:sp>
      <p:sp>
        <p:nvSpPr>
          <p:cNvPr id="12" name="角丸四角形 11">
            <a:extLst>
              <a:ext uri="{FF2B5EF4-FFF2-40B4-BE49-F238E27FC236}">
                <a16:creationId xmlns:a16="http://schemas.microsoft.com/office/drawing/2014/main" id="{162B9632-AFB8-4E49-93DF-4F5884119CFC}"/>
              </a:ext>
            </a:extLst>
          </p:cNvPr>
          <p:cNvSpPr>
            <a:spLocks noGrp="1"/>
          </p:cNvSpPr>
          <p:nvPr/>
        </p:nvSpPr>
        <p:spPr>
          <a:xfrm>
            <a:off x="3371850" y="3124200"/>
            <a:ext cx="228600" cy="228600"/>
          </a:xfrm>
          <a:prstGeom prst="roundRect">
            <a:avLst>
              <a:gd name="adj" fmla="val 50000"/>
            </a:avLst>
          </a:prstGeom>
          <a:solidFill>
            <a:srgbClr val="176B67"/>
          </a:solidFill>
          <a:ln w="9525">
            <a:solidFill>
              <a:srgbClr val="176B67"/>
            </a:solidFill>
            <a:prstDash val="solid"/>
          </a:ln>
        </p:spPr>
        <p:txBody>
          <a:bodyPr/>
          <a:lstStyle/>
          <a:p>
            <a:endParaRPr lang="ja-JP" altLang="en-US"/>
          </a:p>
        </p:txBody>
      </p:sp>
      <p:sp>
        <p:nvSpPr>
          <p:cNvPr id="13" name="正方形/長方形 12">
            <a:extLst>
              <a:ext uri="{FF2B5EF4-FFF2-40B4-BE49-F238E27FC236}">
                <a16:creationId xmlns:a16="http://schemas.microsoft.com/office/drawing/2014/main" id="{1A78217F-C6FB-4430-AA5A-0FD2DBB22D74}"/>
              </a:ext>
            </a:extLst>
          </p:cNvPr>
          <p:cNvSpPr>
            <a:spLocks noGrp="1"/>
          </p:cNvSpPr>
          <p:nvPr/>
        </p:nvSpPr>
        <p:spPr>
          <a:xfrm>
            <a:off x="2647950" y="2124075"/>
            <a:ext cx="1676400" cy="666750"/>
          </a:xfrm>
          <a:prstGeom prst="rect">
            <a:avLst/>
          </a:prstGeom>
          <a:noFill/>
          <a:ln w="0">
            <a:noFill/>
            <a:prstDash val="solid"/>
          </a:ln>
        </p:spPr>
        <p:txBody>
          <a:bodyPr anchor="ctr"/>
          <a:lstStyle/>
          <a:p>
            <a:pPr algn="ctr">
              <a:defRPr sz="1275" b="1">
                <a:solidFill>
                  <a:srgbClr val="176B67"/>
                </a:solidFill>
                <a:latin typeface="BIZ UDGothic"/>
                <a:ea typeface="BIZ UDGothic"/>
                <a:cs typeface="BIZ UDGothic"/>
              </a:defRPr>
            </a:pPr>
            <a:r>
              <a:rPr sz="1275" b="1">
                <a:solidFill>
                  <a:srgbClr val="176B67"/>
                </a:solidFill>
                <a:latin typeface="BIZ UDGothic"/>
                <a:ea typeface="BIZ UDGothic"/>
                <a:cs typeface="BIZ UDGothic"/>
              </a:rPr>
              <a:t>令和9年</a:t>
            </a:r>
          </a:p>
          <a:p>
            <a:pPr algn="ctr">
              <a:defRPr sz="1275" b="1">
                <a:solidFill>
                  <a:srgbClr val="176B67"/>
                </a:solidFill>
                <a:latin typeface="BIZ UDGothic"/>
                <a:ea typeface="BIZ UDGothic"/>
                <a:cs typeface="BIZ UDGothic"/>
              </a:defRPr>
            </a:pPr>
            <a:r>
              <a:rPr sz="1275" b="1">
                <a:solidFill>
                  <a:srgbClr val="176B67"/>
                </a:solidFill>
                <a:latin typeface="BIZ UDGothic"/>
                <a:ea typeface="BIZ UDGothic"/>
                <a:cs typeface="BIZ UDGothic"/>
              </a:rPr>
              <a:t>2月頃</a:t>
            </a:r>
          </a:p>
        </p:txBody>
      </p:sp>
      <p:sp>
        <p:nvSpPr>
          <p:cNvPr id="14" name="正方形/長方形 13">
            <a:extLst>
              <a:ext uri="{FF2B5EF4-FFF2-40B4-BE49-F238E27FC236}">
                <a16:creationId xmlns:a16="http://schemas.microsoft.com/office/drawing/2014/main" id="{02AB0B76-5A55-4535-B5CD-70A7A97AD147}"/>
              </a:ext>
            </a:extLst>
          </p:cNvPr>
          <p:cNvSpPr>
            <a:spLocks noGrp="1"/>
          </p:cNvSpPr>
          <p:nvPr/>
        </p:nvSpPr>
        <p:spPr>
          <a:xfrm>
            <a:off x="2486025" y="3609975"/>
            <a:ext cx="2000250" cy="323850"/>
          </a:xfrm>
          <a:prstGeom prst="rect">
            <a:avLst/>
          </a:prstGeom>
          <a:noFill/>
          <a:ln w="0">
            <a:noFill/>
            <a:prstDash val="solid"/>
          </a:ln>
        </p:spPr>
        <p:txBody>
          <a:bodyPr anchor="t"/>
          <a:lstStyle/>
          <a:p>
            <a:pPr algn="ctr">
              <a:defRPr sz="1500" b="1">
                <a:solidFill>
                  <a:srgbClr val="173A3A"/>
                </a:solidFill>
                <a:latin typeface="BIZ UDGothic"/>
                <a:ea typeface="BIZ UDGothic"/>
                <a:cs typeface="BIZ UDGothic"/>
              </a:defRPr>
            </a:pPr>
            <a:r>
              <a:rPr sz="1500" b="1">
                <a:solidFill>
                  <a:srgbClr val="173A3A"/>
                </a:solidFill>
                <a:latin typeface="BIZ UDGothic"/>
                <a:ea typeface="BIZ UDGothic"/>
                <a:cs typeface="BIZ UDGothic"/>
              </a:rPr>
              <a:t>条例案提出</a:t>
            </a:r>
          </a:p>
        </p:txBody>
      </p:sp>
      <p:sp>
        <p:nvSpPr>
          <p:cNvPr id="15" name="正方形/長方形 14">
            <a:extLst>
              <a:ext uri="{FF2B5EF4-FFF2-40B4-BE49-F238E27FC236}">
                <a16:creationId xmlns:a16="http://schemas.microsoft.com/office/drawing/2014/main" id="{C4C6B5D3-02A9-4B1A-A7B3-8FBE85FFA8D7}"/>
              </a:ext>
            </a:extLst>
          </p:cNvPr>
          <p:cNvSpPr>
            <a:spLocks noGrp="1"/>
          </p:cNvSpPr>
          <p:nvPr/>
        </p:nvSpPr>
        <p:spPr>
          <a:xfrm>
            <a:off x="2486025" y="4067175"/>
            <a:ext cx="2000250" cy="590550"/>
          </a:xfrm>
          <a:prstGeom prst="rect">
            <a:avLst/>
          </a:prstGeom>
          <a:noFill/>
          <a:ln w="0">
            <a:noFill/>
            <a:prstDash val="solid"/>
          </a:ln>
        </p:spPr>
        <p:txBody>
          <a:bodyPr anchor="t"/>
          <a:lstStyle/>
          <a:p>
            <a:pPr algn="ctr">
              <a:defRPr sz="1200" b="0">
                <a:solidFill>
                  <a:srgbClr val="5E6B6B"/>
                </a:solidFill>
                <a:latin typeface="BIZ UDGothic"/>
                <a:ea typeface="BIZ UDGothic"/>
                <a:cs typeface="BIZ UDGothic"/>
              </a:defRPr>
            </a:pPr>
            <a:r>
              <a:rPr sz="1200" b="0">
                <a:solidFill>
                  <a:srgbClr val="5E6B6B"/>
                </a:solidFill>
                <a:latin typeface="BIZ UDGothic"/>
                <a:ea typeface="BIZ UDGothic"/>
                <a:cs typeface="BIZ UDGothic"/>
              </a:rPr>
              <a:t>市議会で審議</a:t>
            </a:r>
          </a:p>
        </p:txBody>
      </p:sp>
      <p:sp>
        <p:nvSpPr>
          <p:cNvPr id="16" name="角丸四角形 15">
            <a:extLst>
              <a:ext uri="{FF2B5EF4-FFF2-40B4-BE49-F238E27FC236}">
                <a16:creationId xmlns:a16="http://schemas.microsoft.com/office/drawing/2014/main" id="{DA5773D9-84A0-4131-B218-FD7AD0BA8574}"/>
              </a:ext>
            </a:extLst>
          </p:cNvPr>
          <p:cNvSpPr>
            <a:spLocks noGrp="1"/>
          </p:cNvSpPr>
          <p:nvPr/>
        </p:nvSpPr>
        <p:spPr>
          <a:xfrm>
            <a:off x="5924550" y="3124200"/>
            <a:ext cx="228600" cy="228600"/>
          </a:xfrm>
          <a:prstGeom prst="roundRect">
            <a:avLst>
              <a:gd name="adj" fmla="val 50000"/>
            </a:avLst>
          </a:prstGeom>
          <a:solidFill>
            <a:srgbClr val="176B67"/>
          </a:solidFill>
          <a:ln w="9525">
            <a:solidFill>
              <a:srgbClr val="176B67"/>
            </a:solidFill>
            <a:prstDash val="solid"/>
          </a:ln>
        </p:spPr>
        <p:txBody>
          <a:bodyPr/>
          <a:lstStyle/>
          <a:p>
            <a:endParaRPr lang="ja-JP" altLang="en-US"/>
          </a:p>
        </p:txBody>
      </p:sp>
      <p:sp>
        <p:nvSpPr>
          <p:cNvPr id="17" name="正方形/長方形 16">
            <a:extLst>
              <a:ext uri="{FF2B5EF4-FFF2-40B4-BE49-F238E27FC236}">
                <a16:creationId xmlns:a16="http://schemas.microsoft.com/office/drawing/2014/main" id="{1A99BEDC-402B-4DBE-BFFE-191115069716}"/>
              </a:ext>
            </a:extLst>
          </p:cNvPr>
          <p:cNvSpPr>
            <a:spLocks noGrp="1"/>
          </p:cNvSpPr>
          <p:nvPr/>
        </p:nvSpPr>
        <p:spPr>
          <a:xfrm>
            <a:off x="5200650" y="2124075"/>
            <a:ext cx="1676400" cy="666750"/>
          </a:xfrm>
          <a:prstGeom prst="rect">
            <a:avLst/>
          </a:prstGeom>
          <a:noFill/>
          <a:ln w="0">
            <a:noFill/>
            <a:prstDash val="solid"/>
          </a:ln>
        </p:spPr>
        <p:txBody>
          <a:bodyPr anchor="ctr"/>
          <a:lstStyle/>
          <a:p>
            <a:pPr algn="ctr">
              <a:defRPr sz="1275" b="1">
                <a:solidFill>
                  <a:srgbClr val="176B67"/>
                </a:solidFill>
                <a:latin typeface="BIZ UDGothic"/>
                <a:ea typeface="BIZ UDGothic"/>
                <a:cs typeface="BIZ UDGothic"/>
              </a:defRPr>
            </a:pPr>
            <a:r>
              <a:rPr sz="1275" b="1">
                <a:solidFill>
                  <a:srgbClr val="176B67"/>
                </a:solidFill>
                <a:latin typeface="BIZ UDGothic"/>
                <a:ea typeface="BIZ UDGothic"/>
                <a:cs typeface="BIZ UDGothic"/>
              </a:rPr>
              <a:t>令和9年</a:t>
            </a:r>
          </a:p>
          <a:p>
            <a:pPr algn="ctr">
              <a:defRPr sz="1275" b="1">
                <a:solidFill>
                  <a:srgbClr val="176B67"/>
                </a:solidFill>
                <a:latin typeface="BIZ UDGothic"/>
                <a:ea typeface="BIZ UDGothic"/>
                <a:cs typeface="BIZ UDGothic"/>
              </a:defRPr>
            </a:pPr>
            <a:r>
              <a:rPr sz="1275" b="1">
                <a:solidFill>
                  <a:srgbClr val="176B67"/>
                </a:solidFill>
                <a:latin typeface="BIZ UDGothic"/>
                <a:ea typeface="BIZ UDGothic"/>
                <a:cs typeface="BIZ UDGothic"/>
              </a:rPr>
              <a:t>4月以降</a:t>
            </a:r>
          </a:p>
        </p:txBody>
      </p:sp>
      <p:sp>
        <p:nvSpPr>
          <p:cNvPr id="18" name="正方形/長方形 17">
            <a:extLst>
              <a:ext uri="{FF2B5EF4-FFF2-40B4-BE49-F238E27FC236}">
                <a16:creationId xmlns:a16="http://schemas.microsoft.com/office/drawing/2014/main" id="{590B11BC-7C7B-4BA7-8705-F4B1F9EBC91C}"/>
              </a:ext>
            </a:extLst>
          </p:cNvPr>
          <p:cNvSpPr>
            <a:spLocks noGrp="1"/>
          </p:cNvSpPr>
          <p:nvPr/>
        </p:nvSpPr>
        <p:spPr>
          <a:xfrm>
            <a:off x="5038725" y="3609975"/>
            <a:ext cx="2000250" cy="323850"/>
          </a:xfrm>
          <a:prstGeom prst="rect">
            <a:avLst/>
          </a:prstGeom>
          <a:noFill/>
          <a:ln w="0">
            <a:noFill/>
            <a:prstDash val="solid"/>
          </a:ln>
        </p:spPr>
        <p:txBody>
          <a:bodyPr anchor="t"/>
          <a:lstStyle/>
          <a:p>
            <a:pPr algn="ctr">
              <a:defRPr sz="1500" b="1">
                <a:solidFill>
                  <a:srgbClr val="173A3A"/>
                </a:solidFill>
                <a:latin typeface="BIZ UDGothic"/>
                <a:ea typeface="BIZ UDGothic"/>
                <a:cs typeface="BIZ UDGothic"/>
              </a:defRPr>
            </a:pPr>
            <a:r>
              <a:rPr sz="1500" b="1">
                <a:solidFill>
                  <a:srgbClr val="173A3A"/>
                </a:solidFill>
                <a:latin typeface="BIZ UDGothic"/>
                <a:ea typeface="BIZ UDGothic"/>
                <a:cs typeface="BIZ UDGothic"/>
              </a:rPr>
              <a:t>総務大臣協議</a:t>
            </a:r>
          </a:p>
        </p:txBody>
      </p:sp>
      <p:sp>
        <p:nvSpPr>
          <p:cNvPr id="19" name="正方形/長方形 18">
            <a:extLst>
              <a:ext uri="{FF2B5EF4-FFF2-40B4-BE49-F238E27FC236}">
                <a16:creationId xmlns:a16="http://schemas.microsoft.com/office/drawing/2014/main" id="{C686A2FC-9E5C-4456-8233-8EE7FBB3B9ED}"/>
              </a:ext>
            </a:extLst>
          </p:cNvPr>
          <p:cNvSpPr>
            <a:spLocks noGrp="1"/>
          </p:cNvSpPr>
          <p:nvPr/>
        </p:nvSpPr>
        <p:spPr>
          <a:xfrm>
            <a:off x="5038725" y="4067175"/>
            <a:ext cx="2000250" cy="590550"/>
          </a:xfrm>
          <a:prstGeom prst="rect">
            <a:avLst/>
          </a:prstGeom>
          <a:noFill/>
          <a:ln w="0">
            <a:noFill/>
            <a:prstDash val="solid"/>
          </a:ln>
        </p:spPr>
        <p:txBody>
          <a:bodyPr anchor="t"/>
          <a:lstStyle/>
          <a:p>
            <a:pPr algn="ctr">
              <a:defRPr sz="1200" b="0">
                <a:solidFill>
                  <a:srgbClr val="5E6B6B"/>
                </a:solidFill>
                <a:latin typeface="BIZ UDGothic"/>
                <a:ea typeface="BIZ UDGothic"/>
                <a:cs typeface="BIZ UDGothic"/>
              </a:defRPr>
            </a:pPr>
            <a:r>
              <a:rPr sz="1200" b="0">
                <a:solidFill>
                  <a:srgbClr val="5E6B6B"/>
                </a:solidFill>
                <a:latin typeface="BIZ UDGothic"/>
                <a:ea typeface="BIZ UDGothic"/>
                <a:cs typeface="BIZ UDGothic"/>
              </a:rPr>
              <a:t>同意に向けた手続</a:t>
            </a:r>
          </a:p>
        </p:txBody>
      </p:sp>
      <p:sp>
        <p:nvSpPr>
          <p:cNvPr id="20" name="角丸四角形 19">
            <a:extLst>
              <a:ext uri="{FF2B5EF4-FFF2-40B4-BE49-F238E27FC236}">
                <a16:creationId xmlns:a16="http://schemas.microsoft.com/office/drawing/2014/main" id="{F3428FC8-63CE-4942-97C7-515DEF9A75BA}"/>
              </a:ext>
            </a:extLst>
          </p:cNvPr>
          <p:cNvSpPr>
            <a:spLocks noGrp="1"/>
          </p:cNvSpPr>
          <p:nvPr/>
        </p:nvSpPr>
        <p:spPr>
          <a:xfrm>
            <a:off x="8477250" y="3124200"/>
            <a:ext cx="228600" cy="228600"/>
          </a:xfrm>
          <a:prstGeom prst="roundRect">
            <a:avLst>
              <a:gd name="adj" fmla="val 50000"/>
            </a:avLst>
          </a:prstGeom>
          <a:solidFill>
            <a:srgbClr val="176B67"/>
          </a:solidFill>
          <a:ln w="9525">
            <a:solidFill>
              <a:srgbClr val="176B67"/>
            </a:solidFill>
            <a:prstDash val="solid"/>
          </a:ln>
        </p:spPr>
        <p:txBody>
          <a:bodyPr/>
          <a:lstStyle/>
          <a:p>
            <a:endParaRPr lang="ja-JP" altLang="en-US"/>
          </a:p>
        </p:txBody>
      </p:sp>
      <p:sp>
        <p:nvSpPr>
          <p:cNvPr id="21" name="正方形/長方形 20">
            <a:extLst>
              <a:ext uri="{FF2B5EF4-FFF2-40B4-BE49-F238E27FC236}">
                <a16:creationId xmlns:a16="http://schemas.microsoft.com/office/drawing/2014/main" id="{FEA7DFFF-EE06-421E-83FC-9E145B8C1B6D}"/>
              </a:ext>
            </a:extLst>
          </p:cNvPr>
          <p:cNvSpPr>
            <a:spLocks noGrp="1"/>
          </p:cNvSpPr>
          <p:nvPr/>
        </p:nvSpPr>
        <p:spPr>
          <a:xfrm>
            <a:off x="7753350" y="2124075"/>
            <a:ext cx="1676400" cy="666750"/>
          </a:xfrm>
          <a:prstGeom prst="rect">
            <a:avLst/>
          </a:prstGeom>
          <a:noFill/>
          <a:ln w="0">
            <a:noFill/>
            <a:prstDash val="solid"/>
          </a:ln>
        </p:spPr>
        <p:txBody>
          <a:bodyPr anchor="ctr"/>
          <a:lstStyle/>
          <a:p>
            <a:pPr algn="ctr">
              <a:defRPr sz="1275" b="1">
                <a:solidFill>
                  <a:srgbClr val="176B67"/>
                </a:solidFill>
                <a:latin typeface="BIZ UDGothic"/>
                <a:ea typeface="BIZ UDGothic"/>
                <a:cs typeface="BIZ UDGothic"/>
              </a:defRPr>
            </a:pPr>
            <a:r>
              <a:rPr sz="1275" b="1">
                <a:solidFill>
                  <a:srgbClr val="176B67"/>
                </a:solidFill>
                <a:latin typeface="BIZ UDGothic"/>
                <a:ea typeface="BIZ UDGothic"/>
                <a:cs typeface="BIZ UDGothic"/>
              </a:rPr>
              <a:t>令和9年</a:t>
            </a:r>
          </a:p>
          <a:p>
            <a:pPr algn="ctr">
              <a:defRPr sz="1275" b="1">
                <a:solidFill>
                  <a:srgbClr val="176B67"/>
                </a:solidFill>
                <a:latin typeface="BIZ UDGothic"/>
                <a:ea typeface="BIZ UDGothic"/>
                <a:cs typeface="BIZ UDGothic"/>
              </a:defRPr>
            </a:pPr>
            <a:r>
              <a:rPr sz="1275" b="1">
                <a:solidFill>
                  <a:srgbClr val="176B67"/>
                </a:solidFill>
                <a:latin typeface="BIZ UDGothic"/>
                <a:ea typeface="BIZ UDGothic"/>
                <a:cs typeface="BIZ UDGothic"/>
              </a:rPr>
              <a:t>8月頃～</a:t>
            </a:r>
          </a:p>
        </p:txBody>
      </p:sp>
      <p:sp>
        <p:nvSpPr>
          <p:cNvPr id="22" name="正方形/長方形 21">
            <a:extLst>
              <a:ext uri="{FF2B5EF4-FFF2-40B4-BE49-F238E27FC236}">
                <a16:creationId xmlns:a16="http://schemas.microsoft.com/office/drawing/2014/main" id="{ADD96502-F2BD-4433-A055-75CC844D7613}"/>
              </a:ext>
            </a:extLst>
          </p:cNvPr>
          <p:cNvSpPr>
            <a:spLocks noGrp="1"/>
          </p:cNvSpPr>
          <p:nvPr/>
        </p:nvSpPr>
        <p:spPr>
          <a:xfrm>
            <a:off x="7591425" y="3609975"/>
            <a:ext cx="2000250" cy="323850"/>
          </a:xfrm>
          <a:prstGeom prst="rect">
            <a:avLst/>
          </a:prstGeom>
          <a:noFill/>
          <a:ln w="0">
            <a:noFill/>
            <a:prstDash val="solid"/>
          </a:ln>
        </p:spPr>
        <p:txBody>
          <a:bodyPr anchor="t"/>
          <a:lstStyle/>
          <a:p>
            <a:pPr algn="ctr">
              <a:defRPr sz="1500" b="1">
                <a:solidFill>
                  <a:srgbClr val="173A3A"/>
                </a:solidFill>
                <a:latin typeface="BIZ UDGothic"/>
                <a:ea typeface="BIZ UDGothic"/>
                <a:cs typeface="BIZ UDGothic"/>
              </a:defRPr>
            </a:pPr>
            <a:r>
              <a:rPr sz="1500" b="1">
                <a:solidFill>
                  <a:srgbClr val="173A3A"/>
                </a:solidFill>
                <a:latin typeface="BIZ UDGothic"/>
                <a:ea typeface="BIZ UDGothic"/>
                <a:cs typeface="BIZ UDGothic"/>
              </a:rPr>
              <a:t>周知・事業者支援</a:t>
            </a:r>
          </a:p>
        </p:txBody>
      </p:sp>
      <p:sp>
        <p:nvSpPr>
          <p:cNvPr id="23" name="正方形/長方形 22">
            <a:extLst>
              <a:ext uri="{FF2B5EF4-FFF2-40B4-BE49-F238E27FC236}">
                <a16:creationId xmlns:a16="http://schemas.microsoft.com/office/drawing/2014/main" id="{ED85DBF1-3DA1-4C8F-A0DA-D717CBF0D233}"/>
              </a:ext>
            </a:extLst>
          </p:cNvPr>
          <p:cNvSpPr>
            <a:spLocks noGrp="1"/>
          </p:cNvSpPr>
          <p:nvPr/>
        </p:nvSpPr>
        <p:spPr>
          <a:xfrm>
            <a:off x="7591425" y="4067175"/>
            <a:ext cx="2000250" cy="590550"/>
          </a:xfrm>
          <a:prstGeom prst="rect">
            <a:avLst/>
          </a:prstGeom>
          <a:noFill/>
          <a:ln w="0">
            <a:noFill/>
            <a:prstDash val="solid"/>
          </a:ln>
        </p:spPr>
        <p:txBody>
          <a:bodyPr anchor="t"/>
          <a:lstStyle/>
          <a:p>
            <a:pPr algn="ctr">
              <a:defRPr sz="1200" b="0">
                <a:solidFill>
                  <a:srgbClr val="5E6B6B"/>
                </a:solidFill>
                <a:latin typeface="BIZ UDGothic"/>
                <a:ea typeface="BIZ UDGothic"/>
                <a:cs typeface="BIZ UDGothic"/>
              </a:defRPr>
            </a:pPr>
            <a:r>
              <a:rPr sz="1200" b="0">
                <a:solidFill>
                  <a:srgbClr val="5E6B6B"/>
                </a:solidFill>
                <a:latin typeface="BIZ UDGothic"/>
                <a:ea typeface="BIZ UDGothic"/>
                <a:cs typeface="BIZ UDGothic"/>
              </a:rPr>
              <a:t>制度開始の準備</a:t>
            </a:r>
          </a:p>
        </p:txBody>
      </p:sp>
      <p:sp>
        <p:nvSpPr>
          <p:cNvPr id="24" name="角丸四角形 23">
            <a:extLst>
              <a:ext uri="{FF2B5EF4-FFF2-40B4-BE49-F238E27FC236}">
                <a16:creationId xmlns:a16="http://schemas.microsoft.com/office/drawing/2014/main" id="{06971F6C-447D-489D-AF0A-0850A76E2A2A}"/>
              </a:ext>
            </a:extLst>
          </p:cNvPr>
          <p:cNvSpPr>
            <a:spLocks noGrp="1"/>
          </p:cNvSpPr>
          <p:nvPr/>
        </p:nvSpPr>
        <p:spPr>
          <a:xfrm>
            <a:off x="11029950" y="3124200"/>
            <a:ext cx="228600" cy="228600"/>
          </a:xfrm>
          <a:prstGeom prst="roundRect">
            <a:avLst>
              <a:gd name="adj" fmla="val 50000"/>
            </a:avLst>
          </a:prstGeom>
          <a:solidFill>
            <a:srgbClr val="A36A00"/>
          </a:solidFill>
          <a:ln w="9525">
            <a:solidFill>
              <a:srgbClr val="A36A00"/>
            </a:solidFill>
            <a:prstDash val="solid"/>
          </a:ln>
        </p:spPr>
        <p:txBody>
          <a:bodyPr/>
          <a:lstStyle/>
          <a:p>
            <a:endParaRPr lang="ja-JP" altLang="en-US"/>
          </a:p>
        </p:txBody>
      </p:sp>
      <p:sp>
        <p:nvSpPr>
          <p:cNvPr id="25" name="正方形/長方形 24">
            <a:extLst>
              <a:ext uri="{FF2B5EF4-FFF2-40B4-BE49-F238E27FC236}">
                <a16:creationId xmlns:a16="http://schemas.microsoft.com/office/drawing/2014/main" id="{34DD0558-4B20-4F54-97DB-9016B2854F40}"/>
              </a:ext>
            </a:extLst>
          </p:cNvPr>
          <p:cNvSpPr>
            <a:spLocks noGrp="1"/>
          </p:cNvSpPr>
          <p:nvPr/>
        </p:nvSpPr>
        <p:spPr>
          <a:xfrm>
            <a:off x="10306050" y="2124075"/>
            <a:ext cx="1676400" cy="666750"/>
          </a:xfrm>
          <a:prstGeom prst="rect">
            <a:avLst/>
          </a:prstGeom>
          <a:noFill/>
          <a:ln w="0">
            <a:noFill/>
            <a:prstDash val="solid"/>
          </a:ln>
        </p:spPr>
        <p:txBody>
          <a:bodyPr anchor="ctr"/>
          <a:lstStyle/>
          <a:p>
            <a:pPr algn="ctr">
              <a:defRPr sz="1275" b="1">
                <a:solidFill>
                  <a:srgbClr val="A36A00"/>
                </a:solidFill>
                <a:latin typeface="BIZ UDGothic"/>
                <a:ea typeface="BIZ UDGothic"/>
                <a:cs typeface="BIZ UDGothic"/>
              </a:defRPr>
            </a:pPr>
            <a:r>
              <a:rPr sz="1275" b="1">
                <a:solidFill>
                  <a:srgbClr val="A36A00"/>
                </a:solidFill>
                <a:latin typeface="BIZ UDGothic"/>
                <a:ea typeface="BIZ UDGothic"/>
                <a:cs typeface="BIZ UDGothic"/>
              </a:rPr>
              <a:t>令和10年</a:t>
            </a:r>
          </a:p>
          <a:p>
            <a:pPr algn="ctr">
              <a:defRPr sz="1275" b="1">
                <a:solidFill>
                  <a:srgbClr val="A36A00"/>
                </a:solidFill>
                <a:latin typeface="BIZ UDGothic"/>
                <a:ea typeface="BIZ UDGothic"/>
                <a:cs typeface="BIZ UDGothic"/>
              </a:defRPr>
            </a:pPr>
            <a:r>
              <a:rPr sz="1275" b="1">
                <a:solidFill>
                  <a:srgbClr val="A36A00"/>
                </a:solidFill>
                <a:latin typeface="BIZ UDGothic"/>
                <a:ea typeface="BIZ UDGothic"/>
                <a:cs typeface="BIZ UDGothic"/>
              </a:rPr>
              <a:t>4月1日</a:t>
            </a:r>
          </a:p>
        </p:txBody>
      </p:sp>
      <p:sp>
        <p:nvSpPr>
          <p:cNvPr id="26" name="正方形/長方形 25">
            <a:extLst>
              <a:ext uri="{FF2B5EF4-FFF2-40B4-BE49-F238E27FC236}">
                <a16:creationId xmlns:a16="http://schemas.microsoft.com/office/drawing/2014/main" id="{985BD0ED-2D9E-4119-9B93-97825AF2DC56}"/>
              </a:ext>
            </a:extLst>
          </p:cNvPr>
          <p:cNvSpPr>
            <a:spLocks noGrp="1"/>
          </p:cNvSpPr>
          <p:nvPr/>
        </p:nvSpPr>
        <p:spPr>
          <a:xfrm>
            <a:off x="10144125" y="3609975"/>
            <a:ext cx="2000250" cy="323850"/>
          </a:xfrm>
          <a:prstGeom prst="rect">
            <a:avLst/>
          </a:prstGeom>
          <a:noFill/>
          <a:ln w="0">
            <a:noFill/>
            <a:prstDash val="solid"/>
          </a:ln>
        </p:spPr>
        <p:txBody>
          <a:bodyPr anchor="t"/>
          <a:lstStyle/>
          <a:p>
            <a:pPr algn="ctr">
              <a:defRPr sz="1500" b="1">
                <a:solidFill>
                  <a:srgbClr val="173A3A"/>
                </a:solidFill>
                <a:latin typeface="BIZ UDGothic"/>
                <a:ea typeface="BIZ UDGothic"/>
                <a:cs typeface="BIZ UDGothic"/>
              </a:defRPr>
            </a:pPr>
            <a:r>
              <a:rPr sz="1500" b="1">
                <a:solidFill>
                  <a:srgbClr val="173A3A"/>
                </a:solidFill>
                <a:latin typeface="BIZ UDGothic"/>
                <a:ea typeface="BIZ UDGothic"/>
                <a:cs typeface="BIZ UDGothic"/>
              </a:rPr>
              <a:t>導入目標</a:t>
            </a:r>
          </a:p>
        </p:txBody>
      </p:sp>
      <p:sp>
        <p:nvSpPr>
          <p:cNvPr id="27" name="正方形/長方形 26">
            <a:extLst>
              <a:ext uri="{FF2B5EF4-FFF2-40B4-BE49-F238E27FC236}">
                <a16:creationId xmlns:a16="http://schemas.microsoft.com/office/drawing/2014/main" id="{DB0D83F6-3A1C-4C8D-BD14-824E77BB6AAC}"/>
              </a:ext>
            </a:extLst>
          </p:cNvPr>
          <p:cNvSpPr>
            <a:spLocks noGrp="1"/>
          </p:cNvSpPr>
          <p:nvPr/>
        </p:nvSpPr>
        <p:spPr>
          <a:xfrm>
            <a:off x="10144125" y="4067175"/>
            <a:ext cx="2000250" cy="590550"/>
          </a:xfrm>
          <a:prstGeom prst="rect">
            <a:avLst/>
          </a:prstGeom>
          <a:noFill/>
          <a:ln w="0">
            <a:noFill/>
            <a:prstDash val="solid"/>
          </a:ln>
        </p:spPr>
        <p:txBody>
          <a:bodyPr anchor="t"/>
          <a:lstStyle/>
          <a:p>
            <a:pPr algn="ctr">
              <a:defRPr sz="1200" b="0">
                <a:solidFill>
                  <a:srgbClr val="5E6B6B"/>
                </a:solidFill>
                <a:latin typeface="BIZ UDGothic"/>
                <a:ea typeface="BIZ UDGothic"/>
                <a:cs typeface="BIZ UDGothic"/>
              </a:defRPr>
            </a:pPr>
            <a:r>
              <a:rPr sz="1200" b="0">
                <a:solidFill>
                  <a:srgbClr val="5E6B6B"/>
                </a:solidFill>
                <a:latin typeface="BIZ UDGothic"/>
                <a:ea typeface="BIZ UDGothic"/>
                <a:cs typeface="BIZ UDGothic"/>
              </a:rPr>
              <a:t>宿泊税を開始</a:t>
            </a:r>
          </a:p>
        </p:txBody>
      </p:sp>
      <p:sp>
        <p:nvSpPr>
          <p:cNvPr id="28" name="正方形/長方形 27">
            <a:extLst>
              <a:ext uri="{FF2B5EF4-FFF2-40B4-BE49-F238E27FC236}">
                <a16:creationId xmlns:a16="http://schemas.microsoft.com/office/drawing/2014/main" id="{391B3982-D65D-496B-B77D-EFB8C66817B3}"/>
              </a:ext>
            </a:extLst>
          </p:cNvPr>
          <p:cNvSpPr>
            <a:spLocks noGrp="1"/>
          </p:cNvSpPr>
          <p:nvPr/>
        </p:nvSpPr>
        <p:spPr>
          <a:xfrm>
            <a:off x="514350" y="5095875"/>
            <a:ext cx="11163300" cy="847725"/>
          </a:xfrm>
          <a:prstGeom prst="rect">
            <a:avLst/>
          </a:prstGeom>
          <a:solidFill>
            <a:srgbClr val="EAF5F3"/>
          </a:solidFill>
          <a:ln w="9525">
            <a:solidFill>
              <a:srgbClr val="176B67"/>
            </a:solidFill>
            <a:prstDash val="solid"/>
          </a:ln>
        </p:spPr>
        <p:txBody>
          <a:bodyPr/>
          <a:lstStyle/>
          <a:p>
            <a:endParaRPr lang="ja-JP" altLang="en-US"/>
          </a:p>
        </p:txBody>
      </p:sp>
      <p:sp>
        <p:nvSpPr>
          <p:cNvPr id="29" name="正方形/長方形 28">
            <a:extLst>
              <a:ext uri="{FF2B5EF4-FFF2-40B4-BE49-F238E27FC236}">
                <a16:creationId xmlns:a16="http://schemas.microsoft.com/office/drawing/2014/main" id="{4951B433-13FC-4D81-8FCB-3D809428FEA0}"/>
              </a:ext>
            </a:extLst>
          </p:cNvPr>
          <p:cNvSpPr>
            <a:spLocks noGrp="1"/>
          </p:cNvSpPr>
          <p:nvPr/>
        </p:nvSpPr>
        <p:spPr>
          <a:xfrm>
            <a:off x="742950" y="5286375"/>
            <a:ext cx="2705100" cy="266700"/>
          </a:xfrm>
          <a:prstGeom prst="rect">
            <a:avLst/>
          </a:prstGeom>
          <a:noFill/>
          <a:ln w="0">
            <a:noFill/>
            <a:prstDash val="solid"/>
          </a:ln>
        </p:spPr>
        <p:txBody>
          <a:bodyPr anchor="t"/>
          <a:lstStyle/>
          <a:p>
            <a:pPr algn="l">
              <a:defRPr sz="1425" b="1">
                <a:solidFill>
                  <a:srgbClr val="176B67"/>
                </a:solidFill>
                <a:latin typeface="BIZ UDGothic"/>
                <a:ea typeface="BIZ UDGothic"/>
                <a:cs typeface="BIZ UDGothic"/>
              </a:defRPr>
            </a:pPr>
            <a:r>
              <a:rPr sz="1425" b="1">
                <a:solidFill>
                  <a:srgbClr val="176B67"/>
                </a:solidFill>
                <a:latin typeface="BIZ UDGothic"/>
                <a:ea typeface="BIZ UDGothic"/>
                <a:cs typeface="BIZ UDGothic"/>
              </a:rPr>
              <a:t>導入後も見直します</a:t>
            </a:r>
          </a:p>
        </p:txBody>
      </p:sp>
      <p:sp>
        <p:nvSpPr>
          <p:cNvPr id="30" name="正方形/長方形 29">
            <a:extLst>
              <a:ext uri="{FF2B5EF4-FFF2-40B4-BE49-F238E27FC236}">
                <a16:creationId xmlns:a16="http://schemas.microsoft.com/office/drawing/2014/main" id="{64D9EFC5-3649-4C9F-AB51-32CCE6412F6D}"/>
              </a:ext>
            </a:extLst>
          </p:cNvPr>
          <p:cNvSpPr>
            <a:spLocks noGrp="1"/>
          </p:cNvSpPr>
          <p:nvPr/>
        </p:nvSpPr>
        <p:spPr>
          <a:xfrm>
            <a:off x="3581400" y="5238750"/>
            <a:ext cx="7677150" cy="371475"/>
          </a:xfrm>
          <a:prstGeom prst="rect">
            <a:avLst/>
          </a:prstGeom>
          <a:noFill/>
          <a:ln w="0">
            <a:noFill/>
            <a:prstDash val="solid"/>
          </a:ln>
        </p:spPr>
        <p:txBody>
          <a:bodyPr anchor="t"/>
          <a:lstStyle/>
          <a:p>
            <a:pPr algn="l">
              <a:defRPr sz="1650" b="1">
                <a:solidFill>
                  <a:srgbClr val="173A3A"/>
                </a:solidFill>
                <a:latin typeface="BIZ UDGothic"/>
                <a:ea typeface="BIZ UDGothic"/>
                <a:cs typeface="BIZ UDGothic"/>
              </a:defRPr>
            </a:pPr>
            <a:r>
              <a:rPr sz="1650" b="1">
                <a:solidFill>
                  <a:srgbClr val="173A3A"/>
                </a:solidFill>
                <a:latin typeface="BIZ UDGothic"/>
                <a:ea typeface="BIZ UDGothic"/>
                <a:cs typeface="BIZ UDGothic"/>
              </a:rPr>
              <a:t>開始3年後に検証し、その後は5年ごとに制度を見直します。</a:t>
            </a:r>
          </a:p>
        </p:txBody>
      </p:sp>
    </p:spTree>
    <p:extLst>
      <p:ext uri="{BB962C8B-B14F-4D97-AF65-F5344CB8AC3E}">
        <p14:creationId xmlns:p14="http://schemas.microsoft.com/office/powerpoint/2010/main" val="2022923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 name="正方形/長方形 22">
            <a:extLst>
              <a:ext uri="{FF2B5EF4-FFF2-40B4-BE49-F238E27FC236}">
                <a16:creationId xmlns:a16="http://schemas.microsoft.com/office/drawing/2014/main" id="{8E013BAF-3170-4CE2-99E4-8D6EB82ABCFB}"/>
              </a:ext>
            </a:extLst>
          </p:cNvPr>
          <p:cNvSpPr>
            <a:spLocks noGrp="1"/>
          </p:cNvSpPr>
          <p:nvPr/>
        </p:nvSpPr>
        <p:spPr>
          <a:xfrm>
            <a:off x="514350" y="266700"/>
            <a:ext cx="4953000" cy="238125"/>
          </a:xfrm>
          <a:prstGeom prst="rect">
            <a:avLst/>
          </a:prstGeom>
          <a:noFill/>
          <a:ln w="0">
            <a:noFill/>
            <a:prstDash val="solid"/>
          </a:ln>
        </p:spPr>
        <p:txBody>
          <a:bodyPr anchor="t"/>
          <a:lstStyle/>
          <a:p>
            <a:pPr algn="l">
              <a:defRPr sz="1200" b="1">
                <a:solidFill>
                  <a:srgbClr val="176B67"/>
                </a:solidFill>
                <a:latin typeface="BIZ UDGothic"/>
                <a:ea typeface="BIZ UDGothic"/>
                <a:cs typeface="BIZ UDGothic"/>
              </a:defRPr>
            </a:pPr>
            <a:r>
              <a:rPr sz="1200" b="1">
                <a:solidFill>
                  <a:srgbClr val="176B67"/>
                </a:solidFill>
                <a:latin typeface="BIZ UDGothic"/>
                <a:ea typeface="BIZ UDGothic"/>
                <a:cs typeface="BIZ UDGothic"/>
              </a:rPr>
              <a:t>多治見市 宿泊税制度案</a:t>
            </a:r>
          </a:p>
        </p:txBody>
      </p:sp>
      <p:sp>
        <p:nvSpPr>
          <p:cNvPr id="2" name="正方形/長方形 1">
            <a:extLst>
              <a:ext uri="{FF2B5EF4-FFF2-40B4-BE49-F238E27FC236}">
                <a16:creationId xmlns:a16="http://schemas.microsoft.com/office/drawing/2014/main" id="{2EE03FF3-5A13-45DF-9906-9650F740FD9B}"/>
              </a:ext>
            </a:extLst>
          </p:cNvPr>
          <p:cNvSpPr>
            <a:spLocks noGrp="1"/>
          </p:cNvSpPr>
          <p:nvPr/>
        </p:nvSpPr>
        <p:spPr>
          <a:xfrm>
            <a:off x="514350" y="590550"/>
            <a:ext cx="11125200" cy="609600"/>
          </a:xfrm>
          <a:prstGeom prst="rect">
            <a:avLst/>
          </a:prstGeom>
          <a:noFill/>
          <a:ln w="0">
            <a:noFill/>
            <a:prstDash val="solid"/>
          </a:ln>
        </p:spPr>
        <p:txBody>
          <a:bodyPr anchor="t"/>
          <a:lstStyle/>
          <a:p>
            <a:pPr algn="l">
              <a:defRPr sz="2850" b="1">
                <a:solidFill>
                  <a:srgbClr val="173A3A"/>
                </a:solidFill>
                <a:latin typeface="BIZ UDGothic"/>
                <a:ea typeface="BIZ UDGothic"/>
                <a:cs typeface="BIZ UDGothic"/>
              </a:defRPr>
            </a:pPr>
            <a:r>
              <a:rPr sz="2850" b="1">
                <a:solidFill>
                  <a:srgbClr val="173A3A"/>
                </a:solidFill>
                <a:latin typeface="BIZ UDGothic"/>
                <a:ea typeface="BIZ UDGothic"/>
                <a:cs typeface="BIZ UDGothic"/>
              </a:rPr>
              <a:t>宿泊税は、観光の魅力を高めるための目的税です</a:t>
            </a:r>
          </a:p>
        </p:txBody>
      </p:sp>
      <p:sp>
        <p:nvSpPr>
          <p:cNvPr id="3" name="直線コネクタ 2">
            <a:extLst>
              <a:ext uri="{FF2B5EF4-FFF2-40B4-BE49-F238E27FC236}">
                <a16:creationId xmlns:a16="http://schemas.microsoft.com/office/drawing/2014/main" id="{8D83228C-5BB2-4960-97E5-4170584F3EF0}"/>
              </a:ext>
            </a:extLst>
          </p:cNvPr>
          <p:cNvSpPr>
            <a:spLocks noGrp="1"/>
          </p:cNvSpPr>
          <p:nvPr/>
        </p:nvSpPr>
        <p:spPr>
          <a:xfrm>
            <a:off x="514350" y="1285875"/>
            <a:ext cx="11163300" cy="0"/>
          </a:xfrm>
          <a:prstGeom prst="line">
            <a:avLst/>
          </a:prstGeom>
          <a:noFill/>
          <a:ln w="28575">
            <a:solidFill>
              <a:srgbClr val="176B67"/>
            </a:solidFill>
            <a:prstDash val="solid"/>
          </a:ln>
        </p:spPr>
        <p:txBody>
          <a:bodyPr/>
          <a:lstStyle/>
          <a:p>
            <a:endParaRPr lang="ja-JP" altLang="en-US"/>
          </a:p>
        </p:txBody>
      </p:sp>
      <p:sp>
        <p:nvSpPr>
          <p:cNvPr id="4" name="正方形/長方形 3">
            <a:extLst>
              <a:ext uri="{FF2B5EF4-FFF2-40B4-BE49-F238E27FC236}">
                <a16:creationId xmlns:a16="http://schemas.microsoft.com/office/drawing/2014/main" id="{9C4921E4-AD8A-4C72-B21E-B73D2696E93E}"/>
              </a:ext>
            </a:extLst>
          </p:cNvPr>
          <p:cNvSpPr>
            <a:spLocks noGrp="1"/>
          </p:cNvSpPr>
          <p:nvPr/>
        </p:nvSpPr>
        <p:spPr>
          <a:xfrm>
            <a:off x="11191875" y="6429375"/>
            <a:ext cx="476250" cy="190500"/>
          </a:xfrm>
          <a:prstGeom prst="rect">
            <a:avLst/>
          </a:prstGeom>
          <a:noFill/>
          <a:ln w="0">
            <a:noFill/>
            <a:prstDash val="solid"/>
          </a:ln>
        </p:spPr>
        <p:txBody>
          <a:bodyPr anchor="t"/>
          <a:lstStyle/>
          <a:p>
            <a:pPr algn="r">
              <a:defRPr sz="1200" b="0">
                <a:solidFill>
                  <a:srgbClr val="5E6B6B"/>
                </a:solidFill>
                <a:latin typeface="BIZ UDGothic"/>
                <a:ea typeface="BIZ UDGothic"/>
                <a:cs typeface="BIZ UDGothic"/>
              </a:defRPr>
            </a:pPr>
            <a:r>
              <a:rPr sz="1200" b="0">
                <a:solidFill>
                  <a:srgbClr val="5E6B6B"/>
                </a:solidFill>
                <a:latin typeface="BIZ UDGothic"/>
                <a:ea typeface="BIZ UDGothic"/>
                <a:cs typeface="BIZ UDGothic"/>
              </a:rPr>
              <a:t>02</a:t>
            </a:r>
          </a:p>
        </p:txBody>
      </p:sp>
      <p:sp>
        <p:nvSpPr>
          <p:cNvPr id="5" name="正方形/長方形 4">
            <a:extLst>
              <a:ext uri="{FF2B5EF4-FFF2-40B4-BE49-F238E27FC236}">
                <a16:creationId xmlns:a16="http://schemas.microsoft.com/office/drawing/2014/main" id="{24343DE4-C911-4A40-AF4E-E965B248E163}"/>
              </a:ext>
            </a:extLst>
          </p:cNvPr>
          <p:cNvSpPr>
            <a:spLocks noGrp="1"/>
          </p:cNvSpPr>
          <p:nvPr/>
        </p:nvSpPr>
        <p:spPr>
          <a:xfrm>
            <a:off x="514350" y="6391275"/>
            <a:ext cx="7239000" cy="200025"/>
          </a:xfrm>
          <a:prstGeom prst="rect">
            <a:avLst/>
          </a:prstGeom>
          <a:noFill/>
          <a:ln w="0">
            <a:noFill/>
            <a:prstDash val="solid"/>
          </a:ln>
        </p:spPr>
        <p:txBody>
          <a:bodyPr anchor="t"/>
          <a:lstStyle/>
          <a:p>
            <a:pPr algn="l">
              <a:defRPr sz="1200" b="0">
                <a:solidFill>
                  <a:srgbClr val="5E6B6B"/>
                </a:solidFill>
                <a:latin typeface="BIZ UDGothic"/>
                <a:ea typeface="BIZ UDGothic"/>
                <a:cs typeface="BIZ UDGothic"/>
              </a:defRPr>
            </a:pPr>
            <a:r>
              <a:rPr sz="1200" b="0">
                <a:solidFill>
                  <a:srgbClr val="5E6B6B"/>
                </a:solidFill>
                <a:latin typeface="BIZ UDGothic"/>
                <a:ea typeface="BIZ UDGothic"/>
                <a:cs typeface="BIZ UDGothic"/>
              </a:rPr>
              <a:t>※令和8年8月時点の制度案です。今後変更となる場合があります。</a:t>
            </a:r>
          </a:p>
        </p:txBody>
      </p:sp>
      <p:sp>
        <p:nvSpPr>
          <p:cNvPr id="6" name="正方形/長方形 5">
            <a:extLst>
              <a:ext uri="{FF2B5EF4-FFF2-40B4-BE49-F238E27FC236}">
                <a16:creationId xmlns:a16="http://schemas.microsoft.com/office/drawing/2014/main" id="{B0AEFE54-F84F-4938-91B1-3DF94A9AF691}"/>
              </a:ext>
            </a:extLst>
          </p:cNvPr>
          <p:cNvSpPr>
            <a:spLocks noGrp="1"/>
          </p:cNvSpPr>
          <p:nvPr/>
        </p:nvSpPr>
        <p:spPr>
          <a:xfrm>
            <a:off x="514350" y="1524000"/>
            <a:ext cx="10763250" cy="514350"/>
          </a:xfrm>
          <a:prstGeom prst="rect">
            <a:avLst/>
          </a:prstGeom>
          <a:noFill/>
          <a:ln w="0">
            <a:noFill/>
            <a:prstDash val="solid"/>
          </a:ln>
        </p:spPr>
        <p:txBody>
          <a:bodyPr anchor="t"/>
          <a:lstStyle/>
          <a:p>
            <a:pPr algn="l">
              <a:defRPr sz="1800" b="0">
                <a:solidFill>
                  <a:srgbClr val="173A3A"/>
                </a:solidFill>
                <a:latin typeface="BIZ UDGothic"/>
                <a:ea typeface="BIZ UDGothic"/>
                <a:cs typeface="BIZ UDGothic"/>
              </a:defRPr>
            </a:pPr>
            <a:r>
              <a:rPr sz="1800" b="0">
                <a:solidFill>
                  <a:srgbClr val="173A3A"/>
                </a:solidFill>
                <a:latin typeface="BIZ UDGothic"/>
                <a:ea typeface="BIZ UDGothic"/>
                <a:cs typeface="BIZ UDGothic"/>
              </a:rPr>
              <a:t>市内に宿泊する方に広くご負担いただき、観光施策に活用することを検討しています。</a:t>
            </a:r>
          </a:p>
        </p:txBody>
      </p:sp>
      <p:sp>
        <p:nvSpPr>
          <p:cNvPr id="7" name="正方形/長方形 6">
            <a:extLst>
              <a:ext uri="{FF2B5EF4-FFF2-40B4-BE49-F238E27FC236}">
                <a16:creationId xmlns:a16="http://schemas.microsoft.com/office/drawing/2014/main" id="{4BC1D05A-1C47-4C8D-A155-0B3CF19D4153}"/>
              </a:ext>
            </a:extLst>
          </p:cNvPr>
          <p:cNvSpPr>
            <a:spLocks noGrp="1"/>
          </p:cNvSpPr>
          <p:nvPr/>
        </p:nvSpPr>
        <p:spPr>
          <a:xfrm>
            <a:off x="514350" y="2343150"/>
            <a:ext cx="3276600" cy="2705100"/>
          </a:xfrm>
          <a:prstGeom prst="rect">
            <a:avLst/>
          </a:prstGeom>
          <a:solidFill>
            <a:srgbClr val="EAF5F3"/>
          </a:solidFill>
          <a:ln w="9525">
            <a:solidFill>
              <a:srgbClr val="176B67"/>
            </a:solidFill>
            <a:prstDash val="solid"/>
          </a:ln>
        </p:spPr>
        <p:txBody>
          <a:bodyPr/>
          <a:lstStyle/>
          <a:p>
            <a:endParaRPr lang="ja-JP" altLang="en-US"/>
          </a:p>
        </p:txBody>
      </p:sp>
      <p:sp>
        <p:nvSpPr>
          <p:cNvPr id="8" name="正方形/長方形 7">
            <a:extLst>
              <a:ext uri="{FF2B5EF4-FFF2-40B4-BE49-F238E27FC236}">
                <a16:creationId xmlns:a16="http://schemas.microsoft.com/office/drawing/2014/main" id="{54655F3C-CD7E-48E7-B51D-52A06435015F}"/>
              </a:ext>
            </a:extLst>
          </p:cNvPr>
          <p:cNvSpPr>
            <a:spLocks noGrp="1"/>
          </p:cNvSpPr>
          <p:nvPr/>
        </p:nvSpPr>
        <p:spPr>
          <a:xfrm>
            <a:off x="819150" y="2619375"/>
            <a:ext cx="2667000" cy="342900"/>
          </a:xfrm>
          <a:prstGeom prst="rect">
            <a:avLst/>
          </a:prstGeom>
          <a:noFill/>
          <a:ln w="0">
            <a:noFill/>
            <a:prstDash val="solid"/>
          </a:ln>
        </p:spPr>
        <p:txBody>
          <a:bodyPr anchor="t"/>
          <a:lstStyle/>
          <a:p>
            <a:pPr algn="ctr">
              <a:defRPr sz="1950" b="1">
                <a:solidFill>
                  <a:srgbClr val="176B67"/>
                </a:solidFill>
                <a:latin typeface="BIZ UDGothic"/>
                <a:ea typeface="BIZ UDGothic"/>
                <a:cs typeface="BIZ UDGothic"/>
              </a:defRPr>
            </a:pPr>
            <a:r>
              <a:rPr sz="1950" b="1">
                <a:solidFill>
                  <a:srgbClr val="176B67"/>
                </a:solidFill>
                <a:latin typeface="BIZ UDGothic"/>
                <a:ea typeface="BIZ UDGothic"/>
                <a:cs typeface="BIZ UDGothic"/>
              </a:rPr>
              <a:t>宿泊者</a:t>
            </a:r>
          </a:p>
        </p:txBody>
      </p:sp>
      <p:sp>
        <p:nvSpPr>
          <p:cNvPr id="9" name="正方形/長方形 8">
            <a:extLst>
              <a:ext uri="{FF2B5EF4-FFF2-40B4-BE49-F238E27FC236}">
                <a16:creationId xmlns:a16="http://schemas.microsoft.com/office/drawing/2014/main" id="{DAEAD5AB-110E-4C1D-A78A-551370C06DB4}"/>
              </a:ext>
            </a:extLst>
          </p:cNvPr>
          <p:cNvSpPr>
            <a:spLocks noGrp="1"/>
          </p:cNvSpPr>
          <p:nvPr/>
        </p:nvSpPr>
        <p:spPr>
          <a:xfrm>
            <a:off x="819150" y="3257550"/>
            <a:ext cx="2667000" cy="800100"/>
          </a:xfrm>
          <a:prstGeom prst="rect">
            <a:avLst/>
          </a:prstGeom>
          <a:noFill/>
          <a:ln w="0">
            <a:noFill/>
            <a:prstDash val="solid"/>
          </a:ln>
        </p:spPr>
        <p:txBody>
          <a:bodyPr anchor="ctr"/>
          <a:lstStyle/>
          <a:p>
            <a:pPr algn="ctr">
              <a:defRPr sz="1725" b="1">
                <a:solidFill>
                  <a:srgbClr val="173A3A"/>
                </a:solidFill>
                <a:latin typeface="BIZ UDGothic"/>
                <a:ea typeface="BIZ UDGothic"/>
                <a:cs typeface="BIZ UDGothic"/>
              </a:defRPr>
            </a:pPr>
            <a:r>
              <a:rPr sz="1725" b="1">
                <a:solidFill>
                  <a:srgbClr val="173A3A"/>
                </a:solidFill>
                <a:latin typeface="BIZ UDGothic"/>
                <a:ea typeface="BIZ UDGothic"/>
                <a:cs typeface="BIZ UDGothic"/>
              </a:rPr>
              <a:t>宿泊料金とあわせて</a:t>
            </a:r>
          </a:p>
          <a:p>
            <a:pPr algn="ctr">
              <a:defRPr sz="1725" b="1">
                <a:solidFill>
                  <a:srgbClr val="173A3A"/>
                </a:solidFill>
                <a:latin typeface="BIZ UDGothic"/>
                <a:ea typeface="BIZ UDGothic"/>
                <a:cs typeface="BIZ UDGothic"/>
              </a:defRPr>
            </a:pPr>
            <a:r>
              <a:rPr sz="1725" b="1">
                <a:solidFill>
                  <a:srgbClr val="173A3A"/>
                </a:solidFill>
                <a:latin typeface="BIZ UDGothic"/>
                <a:ea typeface="BIZ UDGothic"/>
                <a:cs typeface="BIZ UDGothic"/>
              </a:rPr>
              <a:t>宿泊税を支払います</a:t>
            </a:r>
          </a:p>
        </p:txBody>
      </p:sp>
      <p:sp>
        <p:nvSpPr>
          <p:cNvPr id="10" name="正方形/長方形 9">
            <a:extLst>
              <a:ext uri="{FF2B5EF4-FFF2-40B4-BE49-F238E27FC236}">
                <a16:creationId xmlns:a16="http://schemas.microsoft.com/office/drawing/2014/main" id="{43367949-E71D-4F39-85A5-ABD75E8DD2F2}"/>
              </a:ext>
            </a:extLst>
          </p:cNvPr>
          <p:cNvSpPr>
            <a:spLocks noGrp="1"/>
          </p:cNvSpPr>
          <p:nvPr/>
        </p:nvSpPr>
        <p:spPr>
          <a:xfrm>
            <a:off x="819150" y="4429125"/>
            <a:ext cx="2667000" cy="304800"/>
          </a:xfrm>
          <a:prstGeom prst="rect">
            <a:avLst/>
          </a:prstGeom>
          <a:noFill/>
          <a:ln w="0">
            <a:noFill/>
            <a:prstDash val="solid"/>
          </a:ln>
        </p:spPr>
        <p:txBody>
          <a:bodyPr anchor="t"/>
          <a:lstStyle/>
          <a:p>
            <a:pPr algn="ctr">
              <a:defRPr sz="1500" b="1">
                <a:solidFill>
                  <a:srgbClr val="A36A00"/>
                </a:solidFill>
                <a:latin typeface="BIZ UDGothic"/>
                <a:ea typeface="BIZ UDGothic"/>
                <a:cs typeface="BIZ UDGothic"/>
              </a:defRPr>
            </a:pPr>
            <a:r>
              <a:rPr sz="1500" b="1">
                <a:solidFill>
                  <a:srgbClr val="A36A00"/>
                </a:solidFill>
                <a:latin typeface="BIZ UDGothic"/>
                <a:ea typeface="BIZ UDGothic"/>
                <a:cs typeface="BIZ UDGothic"/>
              </a:rPr>
              <a:t>1人1泊 200円（案）</a:t>
            </a:r>
          </a:p>
        </p:txBody>
      </p:sp>
      <p:sp>
        <p:nvSpPr>
          <p:cNvPr id="11" name="正方形/長方形 10">
            <a:extLst>
              <a:ext uri="{FF2B5EF4-FFF2-40B4-BE49-F238E27FC236}">
                <a16:creationId xmlns:a16="http://schemas.microsoft.com/office/drawing/2014/main" id="{E68B08BA-37A5-4D3B-882F-5BE7F4ACE8CC}"/>
              </a:ext>
            </a:extLst>
          </p:cNvPr>
          <p:cNvSpPr>
            <a:spLocks noGrp="1"/>
          </p:cNvSpPr>
          <p:nvPr/>
        </p:nvSpPr>
        <p:spPr>
          <a:xfrm>
            <a:off x="3962400" y="3314700"/>
            <a:ext cx="685800" cy="523875"/>
          </a:xfrm>
          <a:prstGeom prst="rect">
            <a:avLst/>
          </a:prstGeom>
          <a:noFill/>
          <a:ln w="0">
            <a:noFill/>
            <a:prstDash val="solid"/>
          </a:ln>
        </p:spPr>
        <p:txBody>
          <a:bodyPr anchor="ctr"/>
          <a:lstStyle/>
          <a:p>
            <a:pPr algn="ctr">
              <a:defRPr sz="2850" b="1">
                <a:solidFill>
                  <a:srgbClr val="176B67"/>
                </a:solidFill>
                <a:latin typeface="BIZ UDGothic"/>
                <a:ea typeface="BIZ UDGothic"/>
                <a:cs typeface="BIZ UDGothic"/>
              </a:defRPr>
            </a:pPr>
            <a:r>
              <a:rPr sz="2850" b="1">
                <a:solidFill>
                  <a:srgbClr val="176B67"/>
                </a:solidFill>
                <a:latin typeface="BIZ UDGothic"/>
                <a:ea typeface="BIZ UDGothic"/>
                <a:cs typeface="BIZ UDGothic"/>
              </a:rPr>
              <a:t>→</a:t>
            </a:r>
          </a:p>
        </p:txBody>
      </p:sp>
      <p:sp>
        <p:nvSpPr>
          <p:cNvPr id="12" name="正方形/長方形 11">
            <a:extLst>
              <a:ext uri="{FF2B5EF4-FFF2-40B4-BE49-F238E27FC236}">
                <a16:creationId xmlns:a16="http://schemas.microsoft.com/office/drawing/2014/main" id="{29D72284-01E0-4DFC-8CDA-B84FDCC210A9}"/>
              </a:ext>
            </a:extLst>
          </p:cNvPr>
          <p:cNvSpPr>
            <a:spLocks noGrp="1"/>
          </p:cNvSpPr>
          <p:nvPr/>
        </p:nvSpPr>
        <p:spPr>
          <a:xfrm>
            <a:off x="4781550" y="2343150"/>
            <a:ext cx="3276600" cy="2705100"/>
          </a:xfrm>
          <a:prstGeom prst="rect">
            <a:avLst/>
          </a:prstGeom>
          <a:solidFill>
            <a:srgbClr val="FFFFFF"/>
          </a:solidFill>
          <a:ln w="9525">
            <a:solidFill>
              <a:srgbClr val="176B67"/>
            </a:solidFill>
            <a:prstDash val="solid"/>
          </a:ln>
        </p:spPr>
        <p:txBody>
          <a:bodyPr/>
          <a:lstStyle/>
          <a:p>
            <a:endParaRPr lang="ja-JP" altLang="en-US"/>
          </a:p>
        </p:txBody>
      </p:sp>
      <p:sp>
        <p:nvSpPr>
          <p:cNvPr id="13" name="正方形/長方形 12">
            <a:extLst>
              <a:ext uri="{FF2B5EF4-FFF2-40B4-BE49-F238E27FC236}">
                <a16:creationId xmlns:a16="http://schemas.microsoft.com/office/drawing/2014/main" id="{E0EDB7E3-B37F-4712-BE23-0F41D733A048}"/>
              </a:ext>
            </a:extLst>
          </p:cNvPr>
          <p:cNvSpPr>
            <a:spLocks noGrp="1"/>
          </p:cNvSpPr>
          <p:nvPr/>
        </p:nvSpPr>
        <p:spPr>
          <a:xfrm>
            <a:off x="5086350" y="2619375"/>
            <a:ext cx="2667000" cy="342900"/>
          </a:xfrm>
          <a:prstGeom prst="rect">
            <a:avLst/>
          </a:prstGeom>
          <a:noFill/>
          <a:ln w="0">
            <a:noFill/>
            <a:prstDash val="solid"/>
          </a:ln>
        </p:spPr>
        <p:txBody>
          <a:bodyPr anchor="t"/>
          <a:lstStyle/>
          <a:p>
            <a:pPr algn="ctr">
              <a:defRPr sz="1950" b="1">
                <a:solidFill>
                  <a:srgbClr val="176B67"/>
                </a:solidFill>
                <a:latin typeface="BIZ UDGothic"/>
                <a:ea typeface="BIZ UDGothic"/>
                <a:cs typeface="BIZ UDGothic"/>
              </a:defRPr>
            </a:pPr>
            <a:r>
              <a:rPr sz="1950" b="1">
                <a:solidFill>
                  <a:srgbClr val="176B67"/>
                </a:solidFill>
                <a:latin typeface="BIZ UDGothic"/>
                <a:ea typeface="BIZ UDGothic"/>
                <a:cs typeface="BIZ UDGothic"/>
              </a:rPr>
              <a:t>多治見市</a:t>
            </a:r>
          </a:p>
        </p:txBody>
      </p:sp>
      <p:sp>
        <p:nvSpPr>
          <p:cNvPr id="14" name="正方形/長方形 13">
            <a:extLst>
              <a:ext uri="{FF2B5EF4-FFF2-40B4-BE49-F238E27FC236}">
                <a16:creationId xmlns:a16="http://schemas.microsoft.com/office/drawing/2014/main" id="{C02AF91F-E3A2-459A-84A5-740EA986F915}"/>
              </a:ext>
            </a:extLst>
          </p:cNvPr>
          <p:cNvSpPr>
            <a:spLocks noGrp="1"/>
          </p:cNvSpPr>
          <p:nvPr/>
        </p:nvSpPr>
        <p:spPr>
          <a:xfrm>
            <a:off x="5086350" y="3257550"/>
            <a:ext cx="2667000" cy="800100"/>
          </a:xfrm>
          <a:prstGeom prst="rect">
            <a:avLst/>
          </a:prstGeom>
          <a:noFill/>
          <a:ln w="0">
            <a:noFill/>
            <a:prstDash val="solid"/>
          </a:ln>
        </p:spPr>
        <p:txBody>
          <a:bodyPr anchor="ctr"/>
          <a:lstStyle/>
          <a:p>
            <a:pPr algn="ctr">
              <a:defRPr sz="1725" b="1">
                <a:solidFill>
                  <a:srgbClr val="173A3A"/>
                </a:solidFill>
                <a:latin typeface="BIZ UDGothic"/>
                <a:ea typeface="BIZ UDGothic"/>
                <a:cs typeface="BIZ UDGothic"/>
              </a:defRPr>
            </a:pPr>
            <a:r>
              <a:rPr sz="1725" b="1">
                <a:solidFill>
                  <a:srgbClr val="173A3A"/>
                </a:solidFill>
                <a:latin typeface="BIZ UDGothic"/>
                <a:ea typeface="BIZ UDGothic"/>
                <a:cs typeface="BIZ UDGothic"/>
              </a:rPr>
              <a:t>宿泊事業者を通じて</a:t>
            </a:r>
          </a:p>
          <a:p>
            <a:pPr algn="ctr">
              <a:defRPr sz="1725" b="1">
                <a:solidFill>
                  <a:srgbClr val="173A3A"/>
                </a:solidFill>
                <a:latin typeface="BIZ UDGothic"/>
                <a:ea typeface="BIZ UDGothic"/>
                <a:cs typeface="BIZ UDGothic"/>
              </a:defRPr>
            </a:pPr>
            <a:r>
              <a:rPr sz="1725" b="1">
                <a:solidFill>
                  <a:srgbClr val="173A3A"/>
                </a:solidFill>
                <a:latin typeface="BIZ UDGothic"/>
                <a:ea typeface="BIZ UDGothic"/>
                <a:cs typeface="BIZ UDGothic"/>
              </a:rPr>
              <a:t>税を受け取ります</a:t>
            </a:r>
          </a:p>
        </p:txBody>
      </p:sp>
      <p:sp>
        <p:nvSpPr>
          <p:cNvPr id="15" name="正方形/長方形 14">
            <a:extLst>
              <a:ext uri="{FF2B5EF4-FFF2-40B4-BE49-F238E27FC236}">
                <a16:creationId xmlns:a16="http://schemas.microsoft.com/office/drawing/2014/main" id="{73D6FFF6-C0F5-43F0-B11A-2DD0C207D3B3}"/>
              </a:ext>
            </a:extLst>
          </p:cNvPr>
          <p:cNvSpPr>
            <a:spLocks noGrp="1"/>
          </p:cNvSpPr>
          <p:nvPr/>
        </p:nvSpPr>
        <p:spPr>
          <a:xfrm>
            <a:off x="5086350" y="4429125"/>
            <a:ext cx="2667000" cy="304800"/>
          </a:xfrm>
          <a:prstGeom prst="rect">
            <a:avLst/>
          </a:prstGeom>
          <a:noFill/>
          <a:ln w="0">
            <a:noFill/>
            <a:prstDash val="solid"/>
          </a:ln>
        </p:spPr>
        <p:txBody>
          <a:bodyPr anchor="t"/>
          <a:lstStyle/>
          <a:p>
            <a:pPr algn="ctr">
              <a:defRPr sz="1500" b="1">
                <a:solidFill>
                  <a:srgbClr val="176B67"/>
                </a:solidFill>
                <a:latin typeface="BIZ UDGothic"/>
                <a:ea typeface="BIZ UDGothic"/>
                <a:cs typeface="BIZ UDGothic"/>
              </a:defRPr>
            </a:pPr>
            <a:r>
              <a:rPr sz="1500" b="1">
                <a:solidFill>
                  <a:srgbClr val="176B67"/>
                </a:solidFill>
                <a:latin typeface="BIZ UDGothic"/>
                <a:ea typeface="BIZ UDGothic"/>
                <a:cs typeface="BIZ UDGothic"/>
              </a:rPr>
              <a:t>使い道を公表</a:t>
            </a:r>
          </a:p>
        </p:txBody>
      </p:sp>
      <p:sp>
        <p:nvSpPr>
          <p:cNvPr id="16" name="正方形/長方形 15">
            <a:extLst>
              <a:ext uri="{FF2B5EF4-FFF2-40B4-BE49-F238E27FC236}">
                <a16:creationId xmlns:a16="http://schemas.microsoft.com/office/drawing/2014/main" id="{FE6E3230-81F0-43BB-820E-75A8ADAD3E1C}"/>
              </a:ext>
            </a:extLst>
          </p:cNvPr>
          <p:cNvSpPr>
            <a:spLocks noGrp="1"/>
          </p:cNvSpPr>
          <p:nvPr/>
        </p:nvSpPr>
        <p:spPr>
          <a:xfrm>
            <a:off x="8229600" y="3314700"/>
            <a:ext cx="685800" cy="523875"/>
          </a:xfrm>
          <a:prstGeom prst="rect">
            <a:avLst/>
          </a:prstGeom>
          <a:noFill/>
          <a:ln w="0">
            <a:noFill/>
            <a:prstDash val="solid"/>
          </a:ln>
        </p:spPr>
        <p:txBody>
          <a:bodyPr anchor="ctr"/>
          <a:lstStyle/>
          <a:p>
            <a:pPr algn="ctr">
              <a:defRPr sz="2850" b="1">
                <a:solidFill>
                  <a:srgbClr val="176B67"/>
                </a:solidFill>
                <a:latin typeface="BIZ UDGothic"/>
                <a:ea typeface="BIZ UDGothic"/>
                <a:cs typeface="BIZ UDGothic"/>
              </a:defRPr>
            </a:pPr>
            <a:r>
              <a:rPr sz="2850" b="1">
                <a:solidFill>
                  <a:srgbClr val="176B67"/>
                </a:solidFill>
                <a:latin typeface="BIZ UDGothic"/>
                <a:ea typeface="BIZ UDGothic"/>
                <a:cs typeface="BIZ UDGothic"/>
              </a:rPr>
              <a:t>→</a:t>
            </a:r>
          </a:p>
        </p:txBody>
      </p:sp>
      <p:sp>
        <p:nvSpPr>
          <p:cNvPr id="17" name="正方形/長方形 16">
            <a:extLst>
              <a:ext uri="{FF2B5EF4-FFF2-40B4-BE49-F238E27FC236}">
                <a16:creationId xmlns:a16="http://schemas.microsoft.com/office/drawing/2014/main" id="{0FEFB4F7-4CBF-4542-845B-D273B9590FEE}"/>
              </a:ext>
            </a:extLst>
          </p:cNvPr>
          <p:cNvSpPr>
            <a:spLocks noGrp="1"/>
          </p:cNvSpPr>
          <p:nvPr/>
        </p:nvSpPr>
        <p:spPr>
          <a:xfrm>
            <a:off x="9048750" y="2343150"/>
            <a:ext cx="2628900" cy="2705100"/>
          </a:xfrm>
          <a:prstGeom prst="rect">
            <a:avLst/>
          </a:prstGeom>
          <a:solidFill>
            <a:srgbClr val="FFF5D9"/>
          </a:solidFill>
          <a:ln w="9525">
            <a:solidFill>
              <a:srgbClr val="A36A00"/>
            </a:solidFill>
            <a:prstDash val="solid"/>
          </a:ln>
        </p:spPr>
        <p:txBody>
          <a:bodyPr/>
          <a:lstStyle/>
          <a:p>
            <a:endParaRPr lang="ja-JP" altLang="en-US"/>
          </a:p>
        </p:txBody>
      </p:sp>
      <p:sp>
        <p:nvSpPr>
          <p:cNvPr id="18" name="正方形/長方形 17">
            <a:extLst>
              <a:ext uri="{FF2B5EF4-FFF2-40B4-BE49-F238E27FC236}">
                <a16:creationId xmlns:a16="http://schemas.microsoft.com/office/drawing/2014/main" id="{5B67B7FD-58F3-4CF4-859F-37ADCD1C1AC7}"/>
              </a:ext>
            </a:extLst>
          </p:cNvPr>
          <p:cNvSpPr>
            <a:spLocks noGrp="1"/>
          </p:cNvSpPr>
          <p:nvPr/>
        </p:nvSpPr>
        <p:spPr>
          <a:xfrm>
            <a:off x="9315450" y="2619375"/>
            <a:ext cx="2095500" cy="342900"/>
          </a:xfrm>
          <a:prstGeom prst="rect">
            <a:avLst/>
          </a:prstGeom>
          <a:noFill/>
          <a:ln w="0">
            <a:noFill/>
            <a:prstDash val="solid"/>
          </a:ln>
        </p:spPr>
        <p:txBody>
          <a:bodyPr anchor="t"/>
          <a:lstStyle/>
          <a:p>
            <a:pPr algn="ctr">
              <a:defRPr sz="1950" b="1">
                <a:solidFill>
                  <a:srgbClr val="A36A00"/>
                </a:solidFill>
                <a:latin typeface="BIZ UDGothic"/>
                <a:ea typeface="BIZ UDGothic"/>
                <a:cs typeface="BIZ UDGothic"/>
              </a:defRPr>
            </a:pPr>
            <a:r>
              <a:rPr sz="1950" b="1">
                <a:solidFill>
                  <a:srgbClr val="A36A00"/>
                </a:solidFill>
                <a:latin typeface="BIZ UDGothic"/>
                <a:ea typeface="BIZ UDGothic"/>
                <a:cs typeface="BIZ UDGothic"/>
              </a:rPr>
              <a:t>観光施策</a:t>
            </a:r>
          </a:p>
        </p:txBody>
      </p:sp>
      <p:sp>
        <p:nvSpPr>
          <p:cNvPr id="19" name="正方形/長方形 18">
            <a:extLst>
              <a:ext uri="{FF2B5EF4-FFF2-40B4-BE49-F238E27FC236}">
                <a16:creationId xmlns:a16="http://schemas.microsoft.com/office/drawing/2014/main" id="{58CDA35A-0F81-4C7F-9A1C-DE6E176993AD}"/>
              </a:ext>
            </a:extLst>
          </p:cNvPr>
          <p:cNvSpPr>
            <a:spLocks noGrp="1"/>
          </p:cNvSpPr>
          <p:nvPr/>
        </p:nvSpPr>
        <p:spPr>
          <a:xfrm>
            <a:off x="9048750" y="3257550"/>
            <a:ext cx="2628900" cy="895350"/>
          </a:xfrm>
          <a:prstGeom prst="rect">
            <a:avLst/>
          </a:prstGeom>
          <a:noFill/>
          <a:ln w="0">
            <a:noFill/>
            <a:prstDash val="solid"/>
          </a:ln>
        </p:spPr>
        <p:txBody>
          <a:bodyPr anchor="ctr"/>
          <a:lstStyle/>
          <a:p>
            <a:pPr algn="ctr">
              <a:defRPr sz="1575" b="1">
                <a:solidFill>
                  <a:srgbClr val="173A3A"/>
                </a:solidFill>
                <a:latin typeface="BIZ UDGothic"/>
                <a:ea typeface="BIZ UDGothic"/>
                <a:cs typeface="BIZ UDGothic"/>
              </a:defRPr>
            </a:pPr>
            <a:r>
              <a:rPr sz="1575" b="1" dirty="0" err="1">
                <a:solidFill>
                  <a:srgbClr val="173A3A"/>
                </a:solidFill>
                <a:latin typeface="BIZ UDGothic"/>
                <a:ea typeface="BIZ UDGothic"/>
                <a:cs typeface="BIZ UDGothic"/>
              </a:rPr>
              <a:t>誘客・周遊・受入環境など</a:t>
            </a:r>
            <a:endParaRPr sz="1575" b="1" dirty="0">
              <a:solidFill>
                <a:srgbClr val="173A3A"/>
              </a:solidFill>
              <a:latin typeface="BIZ UDGothic"/>
              <a:ea typeface="BIZ UDGothic"/>
              <a:cs typeface="BIZ UDGothic"/>
            </a:endParaRPr>
          </a:p>
          <a:p>
            <a:pPr algn="ctr">
              <a:defRPr sz="1575" b="1">
                <a:solidFill>
                  <a:srgbClr val="173A3A"/>
                </a:solidFill>
                <a:latin typeface="BIZ UDGothic"/>
                <a:ea typeface="BIZ UDGothic"/>
                <a:cs typeface="BIZ UDGothic"/>
              </a:defRPr>
            </a:pPr>
            <a:r>
              <a:rPr sz="1575" b="1" dirty="0" err="1">
                <a:solidFill>
                  <a:srgbClr val="173A3A"/>
                </a:solidFill>
                <a:latin typeface="BIZ UDGothic"/>
                <a:ea typeface="BIZ UDGothic"/>
                <a:cs typeface="BIZ UDGothic"/>
              </a:rPr>
              <a:t>市の観光を</a:t>
            </a:r>
            <a:endParaRPr lang="en-US" sz="1575" b="1" dirty="0">
              <a:solidFill>
                <a:srgbClr val="173A3A"/>
              </a:solidFill>
              <a:latin typeface="BIZ UDGothic"/>
              <a:ea typeface="BIZ UDGothic"/>
              <a:cs typeface="BIZ UDGothic"/>
            </a:endParaRPr>
          </a:p>
          <a:p>
            <a:pPr algn="ctr">
              <a:defRPr sz="1575" b="1">
                <a:solidFill>
                  <a:srgbClr val="173A3A"/>
                </a:solidFill>
                <a:latin typeface="BIZ UDGothic"/>
                <a:ea typeface="BIZ UDGothic"/>
                <a:cs typeface="BIZ UDGothic"/>
              </a:defRPr>
            </a:pPr>
            <a:r>
              <a:rPr sz="1575" b="1" dirty="0" err="1">
                <a:solidFill>
                  <a:srgbClr val="173A3A"/>
                </a:solidFill>
                <a:latin typeface="BIZ UDGothic"/>
                <a:ea typeface="BIZ UDGothic"/>
                <a:cs typeface="BIZ UDGothic"/>
              </a:rPr>
              <a:t>より良くする取組へ</a:t>
            </a:r>
            <a:endParaRPr sz="1575" b="1" dirty="0">
              <a:solidFill>
                <a:srgbClr val="173A3A"/>
              </a:solidFill>
              <a:latin typeface="BIZ UDGothic"/>
              <a:ea typeface="BIZ UDGothic"/>
              <a:cs typeface="BIZ UDGothic"/>
            </a:endParaRPr>
          </a:p>
        </p:txBody>
      </p:sp>
      <p:sp>
        <p:nvSpPr>
          <p:cNvPr id="20" name="正方形/長方形 19">
            <a:extLst>
              <a:ext uri="{FF2B5EF4-FFF2-40B4-BE49-F238E27FC236}">
                <a16:creationId xmlns:a16="http://schemas.microsoft.com/office/drawing/2014/main" id="{712F623B-5552-4F76-93CB-EE145ECB95FB}"/>
              </a:ext>
            </a:extLst>
          </p:cNvPr>
          <p:cNvSpPr>
            <a:spLocks noGrp="1"/>
          </p:cNvSpPr>
          <p:nvPr/>
        </p:nvSpPr>
        <p:spPr>
          <a:xfrm>
            <a:off x="514350" y="5343525"/>
            <a:ext cx="11163300" cy="685800"/>
          </a:xfrm>
          <a:prstGeom prst="rect">
            <a:avLst/>
          </a:prstGeom>
          <a:solidFill>
            <a:srgbClr val="EAF5F3"/>
          </a:solidFill>
          <a:ln w="9525">
            <a:solidFill>
              <a:srgbClr val="176B67"/>
            </a:solidFill>
            <a:prstDash val="solid"/>
          </a:ln>
        </p:spPr>
        <p:txBody>
          <a:bodyPr/>
          <a:lstStyle/>
          <a:p>
            <a:endParaRPr lang="ja-JP" altLang="en-US"/>
          </a:p>
        </p:txBody>
      </p:sp>
      <p:sp>
        <p:nvSpPr>
          <p:cNvPr id="21" name="正方形/長方形 20">
            <a:extLst>
              <a:ext uri="{FF2B5EF4-FFF2-40B4-BE49-F238E27FC236}">
                <a16:creationId xmlns:a16="http://schemas.microsoft.com/office/drawing/2014/main" id="{B55177BC-F3B9-4FC5-AFF8-DCADF84775CA}"/>
              </a:ext>
            </a:extLst>
          </p:cNvPr>
          <p:cNvSpPr>
            <a:spLocks noGrp="1"/>
          </p:cNvSpPr>
          <p:nvPr/>
        </p:nvSpPr>
        <p:spPr>
          <a:xfrm>
            <a:off x="742950" y="5514975"/>
            <a:ext cx="2952750" cy="285750"/>
          </a:xfrm>
          <a:prstGeom prst="rect">
            <a:avLst/>
          </a:prstGeom>
          <a:noFill/>
          <a:ln w="0">
            <a:noFill/>
            <a:prstDash val="solid"/>
          </a:ln>
        </p:spPr>
        <p:txBody>
          <a:bodyPr anchor="t"/>
          <a:lstStyle/>
          <a:p>
            <a:pPr algn="l">
              <a:defRPr sz="1350" b="1">
                <a:solidFill>
                  <a:srgbClr val="176B67"/>
                </a:solidFill>
                <a:latin typeface="BIZ UDGothic"/>
                <a:ea typeface="BIZ UDGothic"/>
                <a:cs typeface="BIZ UDGothic"/>
              </a:defRPr>
            </a:pPr>
            <a:r>
              <a:rPr sz="1350" b="1">
                <a:solidFill>
                  <a:srgbClr val="176B67"/>
                </a:solidFill>
                <a:latin typeface="BIZ UDGothic"/>
                <a:ea typeface="BIZ UDGothic"/>
                <a:cs typeface="BIZ UDGothic"/>
              </a:rPr>
              <a:t>観光以外の宿泊も対象です</a:t>
            </a:r>
          </a:p>
        </p:txBody>
      </p:sp>
      <p:sp>
        <p:nvSpPr>
          <p:cNvPr id="22" name="正方形/長方形 21">
            <a:extLst>
              <a:ext uri="{FF2B5EF4-FFF2-40B4-BE49-F238E27FC236}">
                <a16:creationId xmlns:a16="http://schemas.microsoft.com/office/drawing/2014/main" id="{7DF12E2E-9C43-4B8B-8B96-337C3D92774F}"/>
              </a:ext>
            </a:extLst>
          </p:cNvPr>
          <p:cNvSpPr>
            <a:spLocks noGrp="1"/>
          </p:cNvSpPr>
          <p:nvPr/>
        </p:nvSpPr>
        <p:spPr>
          <a:xfrm>
            <a:off x="3714750" y="5476875"/>
            <a:ext cx="7524750" cy="333375"/>
          </a:xfrm>
          <a:prstGeom prst="rect">
            <a:avLst/>
          </a:prstGeom>
          <a:noFill/>
          <a:ln w="0">
            <a:noFill/>
            <a:prstDash val="solid"/>
          </a:ln>
        </p:spPr>
        <p:txBody>
          <a:bodyPr anchor="t"/>
          <a:lstStyle/>
          <a:p>
            <a:pPr algn="l">
              <a:defRPr sz="1500" b="1">
                <a:solidFill>
                  <a:srgbClr val="173A3A"/>
                </a:solidFill>
                <a:latin typeface="BIZ UDGothic"/>
                <a:ea typeface="BIZ UDGothic"/>
                <a:cs typeface="BIZ UDGothic"/>
              </a:defRPr>
            </a:pPr>
            <a:r>
              <a:rPr sz="1500" b="1" dirty="0" err="1">
                <a:solidFill>
                  <a:srgbClr val="173A3A"/>
                </a:solidFill>
                <a:latin typeface="BIZ UDGothic"/>
                <a:ea typeface="BIZ UDGothic"/>
                <a:cs typeface="BIZ UDGothic"/>
              </a:rPr>
              <a:t>仕事・帰省など、宿泊の目的を問わず原則として課税されます</a:t>
            </a:r>
            <a:r>
              <a:rPr sz="1500" b="1" dirty="0">
                <a:solidFill>
                  <a:srgbClr val="173A3A"/>
                </a:solidFill>
                <a:latin typeface="BIZ UDGothic"/>
                <a:ea typeface="BIZ UDGothic"/>
                <a:cs typeface="BIZ UDGothic"/>
              </a:rPr>
              <a:t>。</a:t>
            </a:r>
          </a:p>
        </p:txBody>
      </p:sp>
    </p:spTree>
    <p:extLst>
      <p:ext uri="{BB962C8B-B14F-4D97-AF65-F5344CB8AC3E}">
        <p14:creationId xmlns:p14="http://schemas.microsoft.com/office/powerpoint/2010/main" val="1843011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 name="正方形/長方形 22">
            <a:extLst>
              <a:ext uri="{FF2B5EF4-FFF2-40B4-BE49-F238E27FC236}">
                <a16:creationId xmlns:a16="http://schemas.microsoft.com/office/drawing/2014/main" id="{E99220EA-590E-45D1-98E2-F7CA090140C1}"/>
              </a:ext>
            </a:extLst>
          </p:cNvPr>
          <p:cNvSpPr>
            <a:spLocks noGrp="1"/>
          </p:cNvSpPr>
          <p:nvPr/>
        </p:nvSpPr>
        <p:spPr>
          <a:xfrm>
            <a:off x="514350" y="266700"/>
            <a:ext cx="4953000" cy="238125"/>
          </a:xfrm>
          <a:prstGeom prst="rect">
            <a:avLst/>
          </a:prstGeom>
          <a:noFill/>
          <a:ln w="0">
            <a:noFill/>
            <a:prstDash val="solid"/>
          </a:ln>
        </p:spPr>
        <p:txBody>
          <a:bodyPr anchor="t"/>
          <a:lstStyle/>
          <a:p>
            <a:pPr algn="l">
              <a:defRPr sz="1200" b="1">
                <a:solidFill>
                  <a:srgbClr val="176B67"/>
                </a:solidFill>
                <a:latin typeface="BIZ UDGothic"/>
                <a:ea typeface="BIZ UDGothic"/>
                <a:cs typeface="BIZ UDGothic"/>
              </a:defRPr>
            </a:pPr>
            <a:r>
              <a:rPr sz="1200" b="1">
                <a:solidFill>
                  <a:srgbClr val="176B67"/>
                </a:solidFill>
                <a:latin typeface="BIZ UDGothic"/>
                <a:ea typeface="BIZ UDGothic"/>
                <a:cs typeface="BIZ UDGothic"/>
              </a:rPr>
              <a:t>多治見市 宿泊税制度案</a:t>
            </a:r>
          </a:p>
        </p:txBody>
      </p:sp>
      <p:sp>
        <p:nvSpPr>
          <p:cNvPr id="2" name="正方形/長方形 1">
            <a:extLst>
              <a:ext uri="{FF2B5EF4-FFF2-40B4-BE49-F238E27FC236}">
                <a16:creationId xmlns:a16="http://schemas.microsoft.com/office/drawing/2014/main" id="{4F13069D-DE10-4CC6-90E9-930AAC5A2CB8}"/>
              </a:ext>
            </a:extLst>
          </p:cNvPr>
          <p:cNvSpPr>
            <a:spLocks noGrp="1"/>
          </p:cNvSpPr>
          <p:nvPr/>
        </p:nvSpPr>
        <p:spPr>
          <a:xfrm>
            <a:off x="514350" y="590550"/>
            <a:ext cx="11125200" cy="609600"/>
          </a:xfrm>
          <a:prstGeom prst="rect">
            <a:avLst/>
          </a:prstGeom>
          <a:noFill/>
          <a:ln w="0">
            <a:noFill/>
            <a:prstDash val="solid"/>
          </a:ln>
        </p:spPr>
        <p:txBody>
          <a:bodyPr anchor="t"/>
          <a:lstStyle/>
          <a:p>
            <a:pPr algn="l">
              <a:defRPr sz="2850" b="1">
                <a:solidFill>
                  <a:srgbClr val="173A3A"/>
                </a:solidFill>
                <a:latin typeface="BIZ UDGothic"/>
                <a:ea typeface="BIZ UDGothic"/>
                <a:cs typeface="BIZ UDGothic"/>
              </a:defRPr>
            </a:pPr>
            <a:r>
              <a:rPr sz="2850" b="1">
                <a:solidFill>
                  <a:srgbClr val="173A3A"/>
                </a:solidFill>
                <a:latin typeface="BIZ UDGothic"/>
                <a:ea typeface="BIZ UDGothic"/>
                <a:cs typeface="BIZ UDGothic"/>
              </a:rPr>
              <a:t>多治見市を訪れる人を増やし、まちの活力につなげます</a:t>
            </a:r>
          </a:p>
        </p:txBody>
      </p:sp>
      <p:sp>
        <p:nvSpPr>
          <p:cNvPr id="3" name="直線コネクタ 2">
            <a:extLst>
              <a:ext uri="{FF2B5EF4-FFF2-40B4-BE49-F238E27FC236}">
                <a16:creationId xmlns:a16="http://schemas.microsoft.com/office/drawing/2014/main" id="{7922AE6A-20C6-4FC4-A071-0DEC3047A8BD}"/>
              </a:ext>
            </a:extLst>
          </p:cNvPr>
          <p:cNvSpPr>
            <a:spLocks noGrp="1"/>
          </p:cNvSpPr>
          <p:nvPr/>
        </p:nvSpPr>
        <p:spPr>
          <a:xfrm>
            <a:off x="514350" y="1285875"/>
            <a:ext cx="11163300" cy="0"/>
          </a:xfrm>
          <a:prstGeom prst="line">
            <a:avLst/>
          </a:prstGeom>
          <a:noFill/>
          <a:ln w="28575">
            <a:solidFill>
              <a:srgbClr val="176B67"/>
            </a:solidFill>
            <a:prstDash val="solid"/>
          </a:ln>
        </p:spPr>
        <p:txBody>
          <a:bodyPr/>
          <a:lstStyle/>
          <a:p>
            <a:endParaRPr lang="ja-JP" altLang="en-US"/>
          </a:p>
        </p:txBody>
      </p:sp>
      <p:sp>
        <p:nvSpPr>
          <p:cNvPr id="4" name="正方形/長方形 3">
            <a:extLst>
              <a:ext uri="{FF2B5EF4-FFF2-40B4-BE49-F238E27FC236}">
                <a16:creationId xmlns:a16="http://schemas.microsoft.com/office/drawing/2014/main" id="{615DEFBA-4A74-4801-B60D-92B41513CE62}"/>
              </a:ext>
            </a:extLst>
          </p:cNvPr>
          <p:cNvSpPr>
            <a:spLocks noGrp="1"/>
          </p:cNvSpPr>
          <p:nvPr/>
        </p:nvSpPr>
        <p:spPr>
          <a:xfrm>
            <a:off x="11191875" y="6429375"/>
            <a:ext cx="476250" cy="190500"/>
          </a:xfrm>
          <a:prstGeom prst="rect">
            <a:avLst/>
          </a:prstGeom>
          <a:noFill/>
          <a:ln w="0">
            <a:noFill/>
            <a:prstDash val="solid"/>
          </a:ln>
        </p:spPr>
        <p:txBody>
          <a:bodyPr anchor="t"/>
          <a:lstStyle/>
          <a:p>
            <a:pPr algn="r">
              <a:defRPr sz="1200" b="0">
                <a:solidFill>
                  <a:srgbClr val="5E6B6B"/>
                </a:solidFill>
                <a:latin typeface="BIZ UDGothic"/>
                <a:ea typeface="BIZ UDGothic"/>
                <a:cs typeface="BIZ UDGothic"/>
              </a:defRPr>
            </a:pPr>
            <a:r>
              <a:rPr sz="1200" b="0">
                <a:solidFill>
                  <a:srgbClr val="5E6B6B"/>
                </a:solidFill>
                <a:latin typeface="BIZ UDGothic"/>
                <a:ea typeface="BIZ UDGothic"/>
                <a:cs typeface="BIZ UDGothic"/>
              </a:rPr>
              <a:t>03</a:t>
            </a:r>
          </a:p>
        </p:txBody>
      </p:sp>
      <p:sp>
        <p:nvSpPr>
          <p:cNvPr id="5" name="正方形/長方形 4">
            <a:extLst>
              <a:ext uri="{FF2B5EF4-FFF2-40B4-BE49-F238E27FC236}">
                <a16:creationId xmlns:a16="http://schemas.microsoft.com/office/drawing/2014/main" id="{13FF03B6-D3E0-4264-AB69-707316214F43}"/>
              </a:ext>
            </a:extLst>
          </p:cNvPr>
          <p:cNvSpPr>
            <a:spLocks noGrp="1"/>
          </p:cNvSpPr>
          <p:nvPr/>
        </p:nvSpPr>
        <p:spPr>
          <a:xfrm>
            <a:off x="514350" y="6391275"/>
            <a:ext cx="7239000" cy="200025"/>
          </a:xfrm>
          <a:prstGeom prst="rect">
            <a:avLst/>
          </a:prstGeom>
          <a:noFill/>
          <a:ln w="0">
            <a:noFill/>
            <a:prstDash val="solid"/>
          </a:ln>
        </p:spPr>
        <p:txBody>
          <a:bodyPr anchor="t"/>
          <a:lstStyle/>
          <a:p>
            <a:pPr algn="l">
              <a:defRPr sz="1200" b="0">
                <a:solidFill>
                  <a:srgbClr val="5E6B6B"/>
                </a:solidFill>
                <a:latin typeface="BIZ UDGothic"/>
                <a:ea typeface="BIZ UDGothic"/>
                <a:cs typeface="BIZ UDGothic"/>
              </a:defRPr>
            </a:pPr>
            <a:r>
              <a:rPr sz="1200" b="0">
                <a:solidFill>
                  <a:srgbClr val="5E6B6B"/>
                </a:solidFill>
                <a:latin typeface="BIZ UDGothic"/>
                <a:ea typeface="BIZ UDGothic"/>
                <a:cs typeface="BIZ UDGothic"/>
              </a:rPr>
              <a:t>※令和8年8月時点の制度案です。今後変更となる場合があります。</a:t>
            </a:r>
          </a:p>
        </p:txBody>
      </p:sp>
      <p:sp>
        <p:nvSpPr>
          <p:cNvPr id="6" name="正方形/長方形 5">
            <a:extLst>
              <a:ext uri="{FF2B5EF4-FFF2-40B4-BE49-F238E27FC236}">
                <a16:creationId xmlns:a16="http://schemas.microsoft.com/office/drawing/2014/main" id="{A421DBB7-798D-475B-A8C9-F14853702EE6}"/>
              </a:ext>
            </a:extLst>
          </p:cNvPr>
          <p:cNvSpPr>
            <a:spLocks noGrp="1"/>
          </p:cNvSpPr>
          <p:nvPr/>
        </p:nvSpPr>
        <p:spPr>
          <a:xfrm>
            <a:off x="514350" y="1504950"/>
            <a:ext cx="11049000" cy="419100"/>
          </a:xfrm>
          <a:prstGeom prst="rect">
            <a:avLst/>
          </a:prstGeom>
          <a:noFill/>
          <a:ln w="0">
            <a:noFill/>
            <a:prstDash val="solid"/>
          </a:ln>
        </p:spPr>
        <p:txBody>
          <a:bodyPr anchor="t"/>
          <a:lstStyle/>
          <a:p>
            <a:pPr algn="l">
              <a:defRPr sz="1575" b="0">
                <a:solidFill>
                  <a:srgbClr val="173A3A"/>
                </a:solidFill>
                <a:latin typeface="BIZ UDGothic"/>
                <a:ea typeface="BIZ UDGothic"/>
                <a:cs typeface="BIZ UDGothic"/>
              </a:defRPr>
            </a:pPr>
            <a:r>
              <a:rPr sz="1575" b="0">
                <a:solidFill>
                  <a:srgbClr val="173A3A"/>
                </a:solidFill>
                <a:latin typeface="BIZ UDGothic"/>
                <a:ea typeface="BIZ UDGothic"/>
                <a:cs typeface="BIZ UDGothic"/>
              </a:rPr>
              <a:t>観光やビジネスなどで訪れる方を迎え、地域との関わりやまちのにぎわいを広げます。</a:t>
            </a:r>
          </a:p>
        </p:txBody>
      </p:sp>
      <p:sp>
        <p:nvSpPr>
          <p:cNvPr id="7" name="直線コネクタ 6">
            <a:extLst>
              <a:ext uri="{FF2B5EF4-FFF2-40B4-BE49-F238E27FC236}">
                <a16:creationId xmlns:a16="http://schemas.microsoft.com/office/drawing/2014/main" id="{72238956-786C-4DAA-84FD-9921A8650502}"/>
              </a:ext>
            </a:extLst>
          </p:cNvPr>
          <p:cNvSpPr>
            <a:spLocks noGrp="1"/>
          </p:cNvSpPr>
          <p:nvPr/>
        </p:nvSpPr>
        <p:spPr>
          <a:xfrm>
            <a:off x="1362075" y="3400425"/>
            <a:ext cx="9429750" cy="0"/>
          </a:xfrm>
          <a:prstGeom prst="line">
            <a:avLst/>
          </a:prstGeom>
          <a:noFill/>
          <a:ln w="47625">
            <a:solidFill>
              <a:srgbClr val="C7DAD7"/>
            </a:solidFill>
            <a:prstDash val="solid"/>
          </a:ln>
        </p:spPr>
        <p:txBody>
          <a:bodyPr/>
          <a:lstStyle/>
          <a:p>
            <a:endParaRPr lang="ja-JP" altLang="en-US"/>
          </a:p>
        </p:txBody>
      </p:sp>
      <p:sp>
        <p:nvSpPr>
          <p:cNvPr id="8" name="角丸四角形 7">
            <a:extLst>
              <a:ext uri="{FF2B5EF4-FFF2-40B4-BE49-F238E27FC236}">
                <a16:creationId xmlns:a16="http://schemas.microsoft.com/office/drawing/2014/main" id="{F1A2BB6C-105A-46F0-B25F-31CFBA63926A}"/>
              </a:ext>
            </a:extLst>
          </p:cNvPr>
          <p:cNvSpPr>
            <a:spLocks noGrp="1"/>
          </p:cNvSpPr>
          <p:nvPr/>
        </p:nvSpPr>
        <p:spPr>
          <a:xfrm>
            <a:off x="1238250" y="3276600"/>
            <a:ext cx="247650" cy="247650"/>
          </a:xfrm>
          <a:prstGeom prst="roundRect">
            <a:avLst>
              <a:gd name="adj" fmla="val 50000"/>
            </a:avLst>
          </a:prstGeom>
          <a:solidFill>
            <a:srgbClr val="176B67"/>
          </a:solidFill>
          <a:ln w="9525">
            <a:solidFill>
              <a:srgbClr val="176B67"/>
            </a:solidFill>
            <a:prstDash val="solid"/>
          </a:ln>
        </p:spPr>
        <p:txBody>
          <a:bodyPr/>
          <a:lstStyle/>
          <a:p>
            <a:endParaRPr lang="ja-JP" altLang="en-US"/>
          </a:p>
        </p:txBody>
      </p:sp>
      <p:sp>
        <p:nvSpPr>
          <p:cNvPr id="9" name="角丸四角形 8">
            <a:extLst>
              <a:ext uri="{FF2B5EF4-FFF2-40B4-BE49-F238E27FC236}">
                <a16:creationId xmlns:a16="http://schemas.microsoft.com/office/drawing/2014/main" id="{204E87C8-EDC1-423F-A722-75BBE6D33C28}"/>
              </a:ext>
            </a:extLst>
          </p:cNvPr>
          <p:cNvSpPr>
            <a:spLocks noGrp="1"/>
          </p:cNvSpPr>
          <p:nvPr/>
        </p:nvSpPr>
        <p:spPr>
          <a:xfrm>
            <a:off x="4381500" y="3276600"/>
            <a:ext cx="247650" cy="247650"/>
          </a:xfrm>
          <a:prstGeom prst="roundRect">
            <a:avLst>
              <a:gd name="adj" fmla="val 50000"/>
            </a:avLst>
          </a:prstGeom>
          <a:solidFill>
            <a:srgbClr val="176B67"/>
          </a:solidFill>
          <a:ln w="9525">
            <a:solidFill>
              <a:srgbClr val="176B67"/>
            </a:solidFill>
            <a:prstDash val="solid"/>
          </a:ln>
        </p:spPr>
        <p:txBody>
          <a:bodyPr/>
          <a:lstStyle/>
          <a:p>
            <a:endParaRPr lang="ja-JP" altLang="en-US"/>
          </a:p>
        </p:txBody>
      </p:sp>
      <p:sp>
        <p:nvSpPr>
          <p:cNvPr id="10" name="角丸四角形 9">
            <a:extLst>
              <a:ext uri="{FF2B5EF4-FFF2-40B4-BE49-F238E27FC236}">
                <a16:creationId xmlns:a16="http://schemas.microsoft.com/office/drawing/2014/main" id="{FA315911-21DC-489A-B0E2-2AEC26669691}"/>
              </a:ext>
            </a:extLst>
          </p:cNvPr>
          <p:cNvSpPr>
            <a:spLocks noGrp="1"/>
          </p:cNvSpPr>
          <p:nvPr/>
        </p:nvSpPr>
        <p:spPr>
          <a:xfrm>
            <a:off x="7524750" y="3276600"/>
            <a:ext cx="247650" cy="247650"/>
          </a:xfrm>
          <a:prstGeom prst="roundRect">
            <a:avLst>
              <a:gd name="adj" fmla="val 50000"/>
            </a:avLst>
          </a:prstGeom>
          <a:solidFill>
            <a:srgbClr val="176B67"/>
          </a:solidFill>
          <a:ln w="9525">
            <a:solidFill>
              <a:srgbClr val="176B67"/>
            </a:solidFill>
            <a:prstDash val="solid"/>
          </a:ln>
        </p:spPr>
        <p:txBody>
          <a:bodyPr/>
          <a:lstStyle/>
          <a:p>
            <a:endParaRPr lang="ja-JP" altLang="en-US"/>
          </a:p>
        </p:txBody>
      </p:sp>
      <p:sp>
        <p:nvSpPr>
          <p:cNvPr id="11" name="角丸四角形 10">
            <a:extLst>
              <a:ext uri="{FF2B5EF4-FFF2-40B4-BE49-F238E27FC236}">
                <a16:creationId xmlns:a16="http://schemas.microsoft.com/office/drawing/2014/main" id="{5899EF94-7A92-4DA6-9E32-9D2E5CA79F51}"/>
              </a:ext>
            </a:extLst>
          </p:cNvPr>
          <p:cNvSpPr>
            <a:spLocks noGrp="1"/>
          </p:cNvSpPr>
          <p:nvPr/>
        </p:nvSpPr>
        <p:spPr>
          <a:xfrm>
            <a:off x="10668000" y="3276600"/>
            <a:ext cx="247650" cy="247650"/>
          </a:xfrm>
          <a:prstGeom prst="roundRect">
            <a:avLst>
              <a:gd name="adj" fmla="val 50000"/>
            </a:avLst>
          </a:prstGeom>
          <a:solidFill>
            <a:srgbClr val="A36A00"/>
          </a:solidFill>
          <a:ln w="9525">
            <a:solidFill>
              <a:srgbClr val="A36A00"/>
            </a:solidFill>
            <a:prstDash val="solid"/>
          </a:ln>
        </p:spPr>
        <p:txBody>
          <a:bodyPr/>
          <a:lstStyle/>
          <a:p>
            <a:endParaRPr lang="ja-JP" altLang="en-US"/>
          </a:p>
        </p:txBody>
      </p:sp>
      <p:sp>
        <p:nvSpPr>
          <p:cNvPr id="12" name="正方形/長方形 11">
            <a:extLst>
              <a:ext uri="{FF2B5EF4-FFF2-40B4-BE49-F238E27FC236}">
                <a16:creationId xmlns:a16="http://schemas.microsoft.com/office/drawing/2014/main" id="{445EE72C-9BC4-4665-BBAB-7EB79D1468CC}"/>
              </a:ext>
            </a:extLst>
          </p:cNvPr>
          <p:cNvSpPr>
            <a:spLocks noGrp="1"/>
          </p:cNvSpPr>
          <p:nvPr/>
        </p:nvSpPr>
        <p:spPr>
          <a:xfrm>
            <a:off x="514350" y="2190750"/>
            <a:ext cx="2543175" cy="381000"/>
          </a:xfrm>
          <a:prstGeom prst="rect">
            <a:avLst/>
          </a:prstGeom>
          <a:noFill/>
          <a:ln w="0">
            <a:noFill/>
            <a:prstDash val="solid"/>
          </a:ln>
        </p:spPr>
        <p:txBody>
          <a:bodyPr anchor="t"/>
          <a:lstStyle/>
          <a:p>
            <a:pPr algn="ctr">
              <a:defRPr sz="1725" b="1">
                <a:solidFill>
                  <a:srgbClr val="176B67"/>
                </a:solidFill>
                <a:latin typeface="BIZ UDGothic"/>
                <a:ea typeface="BIZ UDGothic"/>
                <a:cs typeface="BIZ UDGothic"/>
              </a:defRPr>
            </a:pPr>
            <a:r>
              <a:rPr sz="1725" b="1">
                <a:solidFill>
                  <a:srgbClr val="176B67"/>
                </a:solidFill>
                <a:latin typeface="BIZ UDGothic"/>
                <a:ea typeface="BIZ UDGothic"/>
                <a:cs typeface="BIZ UDGothic"/>
              </a:rPr>
              <a:t>観光の魅力を発信</a:t>
            </a:r>
          </a:p>
        </p:txBody>
      </p:sp>
      <p:sp>
        <p:nvSpPr>
          <p:cNvPr id="13" name="正方形/長方形 12">
            <a:extLst>
              <a:ext uri="{FF2B5EF4-FFF2-40B4-BE49-F238E27FC236}">
                <a16:creationId xmlns:a16="http://schemas.microsoft.com/office/drawing/2014/main" id="{0F3E858A-2ED8-4434-8BA9-13AE13CAEBAA}"/>
              </a:ext>
            </a:extLst>
          </p:cNvPr>
          <p:cNvSpPr>
            <a:spLocks noGrp="1"/>
          </p:cNvSpPr>
          <p:nvPr/>
        </p:nvSpPr>
        <p:spPr>
          <a:xfrm>
            <a:off x="514350" y="2752725"/>
            <a:ext cx="2543175" cy="533400"/>
          </a:xfrm>
          <a:prstGeom prst="rect">
            <a:avLst/>
          </a:prstGeom>
          <a:noFill/>
          <a:ln w="0">
            <a:noFill/>
            <a:prstDash val="solid"/>
          </a:ln>
        </p:spPr>
        <p:txBody>
          <a:bodyPr anchor="t"/>
          <a:lstStyle/>
          <a:p>
            <a:pPr algn="ctr">
              <a:defRPr sz="1350" b="0">
                <a:solidFill>
                  <a:srgbClr val="5E6B6B"/>
                </a:solidFill>
                <a:latin typeface="BIZ UDGothic"/>
                <a:ea typeface="BIZ UDGothic"/>
                <a:cs typeface="BIZ UDGothic"/>
              </a:defRPr>
            </a:pPr>
            <a:r>
              <a:rPr sz="1350" b="0">
                <a:solidFill>
                  <a:srgbClr val="5E6B6B"/>
                </a:solidFill>
                <a:latin typeface="BIZ UDGothic"/>
                <a:ea typeface="BIZ UDGothic"/>
                <a:cs typeface="BIZ UDGothic"/>
              </a:rPr>
              <a:t>多治見市を知り、</a:t>
            </a:r>
          </a:p>
          <a:p>
            <a:pPr algn="ctr">
              <a:defRPr sz="1350" b="0">
                <a:solidFill>
                  <a:srgbClr val="5E6B6B"/>
                </a:solidFill>
                <a:latin typeface="BIZ UDGothic"/>
                <a:ea typeface="BIZ UDGothic"/>
                <a:cs typeface="BIZ UDGothic"/>
              </a:defRPr>
            </a:pPr>
            <a:r>
              <a:rPr sz="1350" b="0">
                <a:solidFill>
                  <a:srgbClr val="5E6B6B"/>
                </a:solidFill>
                <a:latin typeface="BIZ UDGothic"/>
                <a:ea typeface="BIZ UDGothic"/>
                <a:cs typeface="BIZ UDGothic"/>
              </a:rPr>
              <a:t>訪れるきっかけをつくる</a:t>
            </a:r>
          </a:p>
        </p:txBody>
      </p:sp>
      <p:sp>
        <p:nvSpPr>
          <p:cNvPr id="14" name="正方形/長方形 13">
            <a:extLst>
              <a:ext uri="{FF2B5EF4-FFF2-40B4-BE49-F238E27FC236}">
                <a16:creationId xmlns:a16="http://schemas.microsoft.com/office/drawing/2014/main" id="{BA74CC46-D207-41D2-8038-7DBBAEABAB80}"/>
              </a:ext>
            </a:extLst>
          </p:cNvPr>
          <p:cNvSpPr>
            <a:spLocks noGrp="1"/>
          </p:cNvSpPr>
          <p:nvPr/>
        </p:nvSpPr>
        <p:spPr>
          <a:xfrm>
            <a:off x="3228975" y="2190750"/>
            <a:ext cx="2543175" cy="381000"/>
          </a:xfrm>
          <a:prstGeom prst="rect">
            <a:avLst/>
          </a:prstGeom>
          <a:noFill/>
          <a:ln w="0">
            <a:noFill/>
            <a:prstDash val="solid"/>
          </a:ln>
        </p:spPr>
        <p:txBody>
          <a:bodyPr anchor="t"/>
          <a:lstStyle/>
          <a:p>
            <a:pPr algn="ctr">
              <a:defRPr sz="1725" b="1">
                <a:solidFill>
                  <a:srgbClr val="176B67"/>
                </a:solidFill>
                <a:latin typeface="BIZ UDGothic"/>
                <a:ea typeface="BIZ UDGothic"/>
                <a:cs typeface="BIZ UDGothic"/>
              </a:defRPr>
            </a:pPr>
            <a:r>
              <a:rPr sz="1725" b="1">
                <a:solidFill>
                  <a:srgbClr val="176B67"/>
                </a:solidFill>
                <a:latin typeface="BIZ UDGothic"/>
                <a:ea typeface="BIZ UDGothic"/>
                <a:cs typeface="BIZ UDGothic"/>
              </a:rPr>
              <a:t>訪れる人が増える</a:t>
            </a:r>
          </a:p>
        </p:txBody>
      </p:sp>
      <p:sp>
        <p:nvSpPr>
          <p:cNvPr id="15" name="正方形/長方形 14">
            <a:extLst>
              <a:ext uri="{FF2B5EF4-FFF2-40B4-BE49-F238E27FC236}">
                <a16:creationId xmlns:a16="http://schemas.microsoft.com/office/drawing/2014/main" id="{84497BDC-B160-4825-A266-6583F38F8663}"/>
              </a:ext>
            </a:extLst>
          </p:cNvPr>
          <p:cNvSpPr>
            <a:spLocks noGrp="1"/>
          </p:cNvSpPr>
          <p:nvPr/>
        </p:nvSpPr>
        <p:spPr>
          <a:xfrm>
            <a:off x="3228975" y="2752725"/>
            <a:ext cx="2543175" cy="533400"/>
          </a:xfrm>
          <a:prstGeom prst="rect">
            <a:avLst/>
          </a:prstGeom>
          <a:noFill/>
          <a:ln w="0">
            <a:noFill/>
            <a:prstDash val="solid"/>
          </a:ln>
        </p:spPr>
        <p:txBody>
          <a:bodyPr anchor="t"/>
          <a:lstStyle/>
          <a:p>
            <a:pPr algn="ctr">
              <a:defRPr sz="1350" b="0">
                <a:solidFill>
                  <a:srgbClr val="5E6B6B"/>
                </a:solidFill>
                <a:latin typeface="BIZ UDGothic"/>
                <a:ea typeface="BIZ UDGothic"/>
                <a:cs typeface="BIZ UDGothic"/>
              </a:defRPr>
            </a:pPr>
            <a:r>
              <a:rPr sz="1350" b="0">
                <a:solidFill>
                  <a:srgbClr val="5E6B6B"/>
                </a:solidFill>
                <a:latin typeface="BIZ UDGothic"/>
                <a:ea typeface="BIZ UDGothic"/>
                <a:cs typeface="BIZ UDGothic"/>
              </a:rPr>
              <a:t>市外から訪れ、</a:t>
            </a:r>
          </a:p>
          <a:p>
            <a:pPr algn="ctr">
              <a:defRPr sz="1350" b="0">
                <a:solidFill>
                  <a:srgbClr val="5E6B6B"/>
                </a:solidFill>
                <a:latin typeface="BIZ UDGothic"/>
                <a:ea typeface="BIZ UDGothic"/>
                <a:cs typeface="BIZ UDGothic"/>
              </a:defRPr>
            </a:pPr>
            <a:r>
              <a:rPr sz="1350" b="0">
                <a:solidFill>
                  <a:srgbClr val="5E6B6B"/>
                </a:solidFill>
                <a:latin typeface="BIZ UDGothic"/>
                <a:ea typeface="BIZ UDGothic"/>
                <a:cs typeface="BIZ UDGothic"/>
              </a:rPr>
              <a:t>地域と関わる人が増える</a:t>
            </a:r>
          </a:p>
        </p:txBody>
      </p:sp>
      <p:sp>
        <p:nvSpPr>
          <p:cNvPr id="16" name="正方形/長方形 15">
            <a:extLst>
              <a:ext uri="{FF2B5EF4-FFF2-40B4-BE49-F238E27FC236}">
                <a16:creationId xmlns:a16="http://schemas.microsoft.com/office/drawing/2014/main" id="{DF7321BE-FAA4-40C7-95FA-7BB98700A524}"/>
              </a:ext>
            </a:extLst>
          </p:cNvPr>
          <p:cNvSpPr>
            <a:spLocks noGrp="1"/>
          </p:cNvSpPr>
          <p:nvPr/>
        </p:nvSpPr>
        <p:spPr>
          <a:xfrm>
            <a:off x="6372225" y="2190750"/>
            <a:ext cx="2543175" cy="381000"/>
          </a:xfrm>
          <a:prstGeom prst="rect">
            <a:avLst/>
          </a:prstGeom>
          <a:noFill/>
          <a:ln w="0">
            <a:noFill/>
            <a:prstDash val="solid"/>
          </a:ln>
        </p:spPr>
        <p:txBody>
          <a:bodyPr anchor="t"/>
          <a:lstStyle/>
          <a:p>
            <a:pPr algn="ctr">
              <a:defRPr sz="1725" b="1">
                <a:solidFill>
                  <a:srgbClr val="176B67"/>
                </a:solidFill>
                <a:latin typeface="BIZ UDGothic"/>
                <a:ea typeface="BIZ UDGothic"/>
                <a:cs typeface="BIZ UDGothic"/>
              </a:defRPr>
            </a:pPr>
            <a:r>
              <a:rPr sz="1725" b="1">
                <a:solidFill>
                  <a:srgbClr val="176B67"/>
                </a:solidFill>
                <a:latin typeface="BIZ UDGothic"/>
                <a:ea typeface="BIZ UDGothic"/>
                <a:cs typeface="BIZ UDGothic"/>
              </a:rPr>
              <a:t>地域経済・にぎわい</a:t>
            </a:r>
          </a:p>
        </p:txBody>
      </p:sp>
      <p:sp>
        <p:nvSpPr>
          <p:cNvPr id="17" name="正方形/長方形 16">
            <a:extLst>
              <a:ext uri="{FF2B5EF4-FFF2-40B4-BE49-F238E27FC236}">
                <a16:creationId xmlns:a16="http://schemas.microsoft.com/office/drawing/2014/main" id="{5803F1E9-049E-4CC3-B778-079F83B60F64}"/>
              </a:ext>
            </a:extLst>
          </p:cNvPr>
          <p:cNvSpPr>
            <a:spLocks noGrp="1"/>
          </p:cNvSpPr>
          <p:nvPr/>
        </p:nvSpPr>
        <p:spPr>
          <a:xfrm>
            <a:off x="6372225" y="2752725"/>
            <a:ext cx="2543175" cy="533400"/>
          </a:xfrm>
          <a:prstGeom prst="rect">
            <a:avLst/>
          </a:prstGeom>
          <a:noFill/>
          <a:ln w="0">
            <a:noFill/>
            <a:prstDash val="solid"/>
          </a:ln>
        </p:spPr>
        <p:txBody>
          <a:bodyPr anchor="t"/>
          <a:lstStyle/>
          <a:p>
            <a:pPr algn="ctr">
              <a:defRPr sz="1350" b="0">
                <a:solidFill>
                  <a:srgbClr val="5E6B6B"/>
                </a:solidFill>
                <a:latin typeface="BIZ UDGothic"/>
                <a:ea typeface="BIZ UDGothic"/>
                <a:cs typeface="BIZ UDGothic"/>
              </a:defRPr>
            </a:pPr>
            <a:r>
              <a:rPr sz="1350" b="0">
                <a:solidFill>
                  <a:srgbClr val="5E6B6B"/>
                </a:solidFill>
                <a:latin typeface="BIZ UDGothic"/>
                <a:ea typeface="BIZ UDGothic"/>
                <a:cs typeface="BIZ UDGothic"/>
              </a:rPr>
              <a:t>買い物や飲食、交流が</a:t>
            </a:r>
          </a:p>
          <a:p>
            <a:pPr algn="ctr">
              <a:defRPr sz="1350" b="0">
                <a:solidFill>
                  <a:srgbClr val="5E6B6B"/>
                </a:solidFill>
                <a:latin typeface="BIZ UDGothic"/>
                <a:ea typeface="BIZ UDGothic"/>
                <a:cs typeface="BIZ UDGothic"/>
              </a:defRPr>
            </a:pPr>
            <a:r>
              <a:rPr sz="1350" b="0">
                <a:solidFill>
                  <a:srgbClr val="5E6B6B"/>
                </a:solidFill>
                <a:latin typeface="BIZ UDGothic"/>
                <a:ea typeface="BIZ UDGothic"/>
                <a:cs typeface="BIZ UDGothic"/>
              </a:rPr>
              <a:t>地域の活力につながる</a:t>
            </a:r>
          </a:p>
        </p:txBody>
      </p:sp>
      <p:sp>
        <p:nvSpPr>
          <p:cNvPr id="18" name="正方形/長方形 17">
            <a:extLst>
              <a:ext uri="{FF2B5EF4-FFF2-40B4-BE49-F238E27FC236}">
                <a16:creationId xmlns:a16="http://schemas.microsoft.com/office/drawing/2014/main" id="{D5981F9C-0502-4B1F-AF60-AED0D98090D5}"/>
              </a:ext>
            </a:extLst>
          </p:cNvPr>
          <p:cNvSpPr>
            <a:spLocks noGrp="1"/>
          </p:cNvSpPr>
          <p:nvPr/>
        </p:nvSpPr>
        <p:spPr>
          <a:xfrm>
            <a:off x="9515475" y="2190750"/>
            <a:ext cx="2162175" cy="381000"/>
          </a:xfrm>
          <a:prstGeom prst="rect">
            <a:avLst/>
          </a:prstGeom>
          <a:noFill/>
          <a:ln w="0">
            <a:noFill/>
            <a:prstDash val="solid"/>
          </a:ln>
        </p:spPr>
        <p:txBody>
          <a:bodyPr anchor="t"/>
          <a:lstStyle/>
          <a:p>
            <a:pPr algn="ctr">
              <a:defRPr sz="1725" b="1">
                <a:solidFill>
                  <a:srgbClr val="A36A00"/>
                </a:solidFill>
                <a:latin typeface="BIZ UDGothic"/>
                <a:ea typeface="BIZ UDGothic"/>
                <a:cs typeface="BIZ UDGothic"/>
              </a:defRPr>
            </a:pPr>
            <a:r>
              <a:rPr sz="1725" b="1">
                <a:solidFill>
                  <a:srgbClr val="A36A00"/>
                </a:solidFill>
                <a:latin typeface="BIZ UDGothic"/>
                <a:ea typeface="BIZ UDGothic"/>
                <a:cs typeface="BIZ UDGothic"/>
              </a:rPr>
              <a:t>魅力あるまちへ</a:t>
            </a:r>
          </a:p>
        </p:txBody>
      </p:sp>
      <p:sp>
        <p:nvSpPr>
          <p:cNvPr id="19" name="正方形/長方形 18">
            <a:extLst>
              <a:ext uri="{FF2B5EF4-FFF2-40B4-BE49-F238E27FC236}">
                <a16:creationId xmlns:a16="http://schemas.microsoft.com/office/drawing/2014/main" id="{AF38A890-380A-4507-B7BD-66DDD5F00B7A}"/>
              </a:ext>
            </a:extLst>
          </p:cNvPr>
          <p:cNvSpPr>
            <a:spLocks noGrp="1"/>
          </p:cNvSpPr>
          <p:nvPr/>
        </p:nvSpPr>
        <p:spPr>
          <a:xfrm>
            <a:off x="9515475" y="2752725"/>
            <a:ext cx="2162175" cy="533400"/>
          </a:xfrm>
          <a:prstGeom prst="rect">
            <a:avLst/>
          </a:prstGeom>
          <a:noFill/>
          <a:ln w="0">
            <a:noFill/>
            <a:prstDash val="solid"/>
          </a:ln>
        </p:spPr>
        <p:txBody>
          <a:bodyPr anchor="t"/>
          <a:lstStyle/>
          <a:p>
            <a:pPr algn="ctr">
              <a:defRPr sz="1350" b="0">
                <a:solidFill>
                  <a:srgbClr val="5E6B6B"/>
                </a:solidFill>
                <a:latin typeface="BIZ UDGothic"/>
                <a:ea typeface="BIZ UDGothic"/>
                <a:cs typeface="BIZ UDGothic"/>
              </a:defRPr>
            </a:pPr>
            <a:r>
              <a:rPr sz="1350" b="0">
                <a:solidFill>
                  <a:srgbClr val="5E6B6B"/>
                </a:solidFill>
                <a:latin typeface="BIZ UDGothic"/>
                <a:ea typeface="BIZ UDGothic"/>
                <a:cs typeface="BIZ UDGothic"/>
              </a:rPr>
              <a:t>来訪者と市民の双方が</a:t>
            </a:r>
          </a:p>
          <a:p>
            <a:pPr algn="ctr">
              <a:defRPr sz="1350" b="0">
                <a:solidFill>
                  <a:srgbClr val="5E6B6B"/>
                </a:solidFill>
                <a:latin typeface="BIZ UDGothic"/>
                <a:ea typeface="BIZ UDGothic"/>
                <a:cs typeface="BIZ UDGothic"/>
              </a:defRPr>
            </a:pPr>
            <a:r>
              <a:rPr sz="1350" b="0">
                <a:solidFill>
                  <a:srgbClr val="5E6B6B"/>
                </a:solidFill>
                <a:latin typeface="BIZ UDGothic"/>
                <a:ea typeface="BIZ UDGothic"/>
                <a:cs typeface="BIZ UDGothic"/>
              </a:rPr>
              <a:t>楽しめる環境を整える</a:t>
            </a:r>
          </a:p>
        </p:txBody>
      </p:sp>
      <p:sp>
        <p:nvSpPr>
          <p:cNvPr id="20" name="正方形/長方形 19">
            <a:extLst>
              <a:ext uri="{FF2B5EF4-FFF2-40B4-BE49-F238E27FC236}">
                <a16:creationId xmlns:a16="http://schemas.microsoft.com/office/drawing/2014/main" id="{E3062446-5ADF-4F4F-B1C0-CCD9BDD9F2EF}"/>
              </a:ext>
            </a:extLst>
          </p:cNvPr>
          <p:cNvSpPr>
            <a:spLocks noGrp="1"/>
          </p:cNvSpPr>
          <p:nvPr/>
        </p:nvSpPr>
        <p:spPr>
          <a:xfrm>
            <a:off x="514350" y="4333875"/>
            <a:ext cx="11163300" cy="1495425"/>
          </a:xfrm>
          <a:prstGeom prst="rect">
            <a:avLst/>
          </a:prstGeom>
          <a:solidFill>
            <a:srgbClr val="EAF5F3"/>
          </a:solidFill>
          <a:ln w="9525">
            <a:solidFill>
              <a:srgbClr val="176B67"/>
            </a:solidFill>
            <a:prstDash val="solid"/>
          </a:ln>
        </p:spPr>
        <p:txBody>
          <a:bodyPr/>
          <a:lstStyle/>
          <a:p>
            <a:endParaRPr lang="ja-JP" altLang="en-US"/>
          </a:p>
        </p:txBody>
      </p:sp>
      <p:sp>
        <p:nvSpPr>
          <p:cNvPr id="21" name="正方形/長方形 20">
            <a:extLst>
              <a:ext uri="{FF2B5EF4-FFF2-40B4-BE49-F238E27FC236}">
                <a16:creationId xmlns:a16="http://schemas.microsoft.com/office/drawing/2014/main" id="{5F32902C-B6AC-4901-9D56-7DDF2D163212}"/>
              </a:ext>
            </a:extLst>
          </p:cNvPr>
          <p:cNvSpPr>
            <a:spLocks noGrp="1"/>
          </p:cNvSpPr>
          <p:nvPr/>
        </p:nvSpPr>
        <p:spPr>
          <a:xfrm>
            <a:off x="819150" y="4572000"/>
            <a:ext cx="10287000" cy="333375"/>
          </a:xfrm>
          <a:prstGeom prst="rect">
            <a:avLst/>
          </a:prstGeom>
          <a:noFill/>
          <a:ln w="0">
            <a:noFill/>
            <a:prstDash val="solid"/>
          </a:ln>
        </p:spPr>
        <p:txBody>
          <a:bodyPr anchor="t"/>
          <a:lstStyle/>
          <a:p>
            <a:pPr algn="l">
              <a:defRPr sz="1800" b="1">
                <a:solidFill>
                  <a:srgbClr val="176B67"/>
                </a:solidFill>
                <a:latin typeface="BIZ UDGothic"/>
                <a:ea typeface="BIZ UDGothic"/>
                <a:cs typeface="BIZ UDGothic"/>
              </a:defRPr>
            </a:pPr>
            <a:r>
              <a:rPr sz="1800" b="1" dirty="0" err="1">
                <a:solidFill>
                  <a:srgbClr val="176B67"/>
                </a:solidFill>
                <a:latin typeface="BIZ UDGothic"/>
                <a:ea typeface="BIZ UDGothic"/>
                <a:cs typeface="BIZ UDGothic"/>
              </a:rPr>
              <a:t>安定した財源として、宿泊税を検討しています</a:t>
            </a:r>
            <a:endParaRPr sz="1800" b="1" dirty="0">
              <a:solidFill>
                <a:srgbClr val="176B67"/>
              </a:solidFill>
              <a:latin typeface="BIZ UDGothic"/>
              <a:ea typeface="BIZ UDGothic"/>
              <a:cs typeface="BIZ UDGothic"/>
            </a:endParaRPr>
          </a:p>
        </p:txBody>
      </p:sp>
      <p:sp>
        <p:nvSpPr>
          <p:cNvPr id="24" name="正方形/長方形 23">
            <a:extLst>
              <a:ext uri="{FF2B5EF4-FFF2-40B4-BE49-F238E27FC236}">
                <a16:creationId xmlns:a16="http://schemas.microsoft.com/office/drawing/2014/main" id="{43DA09CB-26F6-4E56-A098-7C3A11436833}"/>
              </a:ext>
            </a:extLst>
          </p:cNvPr>
          <p:cNvSpPr>
            <a:spLocks noGrp="1"/>
          </p:cNvSpPr>
          <p:nvPr/>
        </p:nvSpPr>
        <p:spPr>
          <a:xfrm>
            <a:off x="819150" y="5105400"/>
            <a:ext cx="10287000" cy="523875"/>
          </a:xfrm>
          <a:prstGeom prst="rect">
            <a:avLst/>
          </a:prstGeom>
          <a:noFill/>
          <a:ln w="0">
            <a:noFill/>
            <a:prstDash val="solid"/>
          </a:ln>
        </p:spPr>
        <p:txBody>
          <a:bodyPr anchor="t"/>
          <a:lstStyle/>
          <a:p>
            <a:pPr algn="l">
              <a:defRPr sz="1500" b="0">
                <a:solidFill>
                  <a:srgbClr val="173A3A"/>
                </a:solidFill>
                <a:latin typeface="BIZ UDGothic"/>
                <a:ea typeface="BIZ UDGothic"/>
                <a:cs typeface="BIZ UDGothic"/>
              </a:defRPr>
            </a:pPr>
            <a:r>
              <a:rPr sz="1500" b="0" dirty="0" err="1">
                <a:solidFill>
                  <a:srgbClr val="173A3A"/>
                </a:solidFill>
                <a:latin typeface="BIZ UDGothic"/>
                <a:ea typeface="BIZ UDGothic"/>
                <a:cs typeface="BIZ UDGothic"/>
              </a:rPr>
              <a:t>観光誘客や来訪者の受入環境整備など、新たな取組や既存施策の拡充を継続して進めるため、宿泊税の導入を検討しています</a:t>
            </a:r>
            <a:r>
              <a:rPr sz="1500" b="0" dirty="0">
                <a:solidFill>
                  <a:srgbClr val="173A3A"/>
                </a:solidFill>
                <a:latin typeface="BIZ UDGothic"/>
                <a:ea typeface="BIZ UDGothic"/>
                <a:cs typeface="BIZ UDGothic"/>
              </a:rPr>
              <a:t>。</a:t>
            </a:r>
          </a:p>
        </p:txBody>
      </p:sp>
    </p:spTree>
    <p:extLst>
      <p:ext uri="{BB962C8B-B14F-4D97-AF65-F5344CB8AC3E}">
        <p14:creationId xmlns:p14="http://schemas.microsoft.com/office/powerpoint/2010/main" val="984449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 name="正方形/長方形 33">
            <a:extLst>
              <a:ext uri="{FF2B5EF4-FFF2-40B4-BE49-F238E27FC236}">
                <a16:creationId xmlns:a16="http://schemas.microsoft.com/office/drawing/2014/main" id="{E4EDA3E7-899A-409A-9722-81ECAF2B7179}"/>
              </a:ext>
            </a:extLst>
          </p:cNvPr>
          <p:cNvSpPr>
            <a:spLocks noGrp="1"/>
          </p:cNvSpPr>
          <p:nvPr/>
        </p:nvSpPr>
        <p:spPr>
          <a:xfrm>
            <a:off x="514350" y="266700"/>
            <a:ext cx="4953000" cy="238125"/>
          </a:xfrm>
          <a:prstGeom prst="rect">
            <a:avLst/>
          </a:prstGeom>
          <a:noFill/>
          <a:ln w="0">
            <a:noFill/>
            <a:prstDash val="solid"/>
          </a:ln>
        </p:spPr>
        <p:txBody>
          <a:bodyPr anchor="t"/>
          <a:lstStyle/>
          <a:p>
            <a:pPr algn="l">
              <a:defRPr sz="1200" b="1">
                <a:solidFill>
                  <a:srgbClr val="176B67"/>
                </a:solidFill>
                <a:latin typeface="BIZ UDGothic"/>
                <a:ea typeface="BIZ UDGothic"/>
                <a:cs typeface="BIZ UDGothic"/>
              </a:defRPr>
            </a:pPr>
            <a:r>
              <a:rPr sz="1200" b="1">
                <a:solidFill>
                  <a:srgbClr val="176B67"/>
                </a:solidFill>
                <a:latin typeface="BIZ UDGothic"/>
                <a:ea typeface="BIZ UDGothic"/>
                <a:cs typeface="BIZ UDGothic"/>
              </a:rPr>
              <a:t>多治見市 宿泊税制度案</a:t>
            </a:r>
          </a:p>
        </p:txBody>
      </p:sp>
      <p:sp>
        <p:nvSpPr>
          <p:cNvPr id="2" name="正方形/長方形 1">
            <a:extLst>
              <a:ext uri="{FF2B5EF4-FFF2-40B4-BE49-F238E27FC236}">
                <a16:creationId xmlns:a16="http://schemas.microsoft.com/office/drawing/2014/main" id="{E890CB11-9252-46DE-AC17-B7A82281442A}"/>
              </a:ext>
            </a:extLst>
          </p:cNvPr>
          <p:cNvSpPr>
            <a:spLocks noGrp="1"/>
          </p:cNvSpPr>
          <p:nvPr/>
        </p:nvSpPr>
        <p:spPr>
          <a:xfrm>
            <a:off x="514350" y="590550"/>
            <a:ext cx="11125200" cy="609600"/>
          </a:xfrm>
          <a:prstGeom prst="rect">
            <a:avLst/>
          </a:prstGeom>
          <a:noFill/>
          <a:ln w="0">
            <a:noFill/>
            <a:prstDash val="solid"/>
          </a:ln>
        </p:spPr>
        <p:txBody>
          <a:bodyPr anchor="t"/>
          <a:lstStyle/>
          <a:p>
            <a:pPr algn="l">
              <a:defRPr sz="2850" b="1">
                <a:solidFill>
                  <a:srgbClr val="173A3A"/>
                </a:solidFill>
                <a:latin typeface="BIZ UDGothic"/>
                <a:ea typeface="BIZ UDGothic"/>
                <a:cs typeface="BIZ UDGothic"/>
              </a:defRPr>
            </a:pPr>
            <a:r>
              <a:rPr sz="2850" b="1">
                <a:solidFill>
                  <a:srgbClr val="173A3A"/>
                </a:solidFill>
                <a:latin typeface="BIZ UDGothic"/>
                <a:ea typeface="BIZ UDGothic"/>
                <a:cs typeface="BIZ UDGothic"/>
              </a:rPr>
              <a:t>制度案の4つのポイント</a:t>
            </a:r>
          </a:p>
        </p:txBody>
      </p:sp>
      <p:sp>
        <p:nvSpPr>
          <p:cNvPr id="3" name="直線コネクタ 2">
            <a:extLst>
              <a:ext uri="{FF2B5EF4-FFF2-40B4-BE49-F238E27FC236}">
                <a16:creationId xmlns:a16="http://schemas.microsoft.com/office/drawing/2014/main" id="{4AFAD140-E348-4A85-A287-4A08CF483E99}"/>
              </a:ext>
            </a:extLst>
          </p:cNvPr>
          <p:cNvSpPr>
            <a:spLocks noGrp="1"/>
          </p:cNvSpPr>
          <p:nvPr/>
        </p:nvSpPr>
        <p:spPr>
          <a:xfrm>
            <a:off x="514350" y="1285875"/>
            <a:ext cx="11163300" cy="0"/>
          </a:xfrm>
          <a:prstGeom prst="line">
            <a:avLst/>
          </a:prstGeom>
          <a:noFill/>
          <a:ln w="28575">
            <a:solidFill>
              <a:srgbClr val="176B67"/>
            </a:solidFill>
            <a:prstDash val="solid"/>
          </a:ln>
        </p:spPr>
        <p:txBody>
          <a:bodyPr/>
          <a:lstStyle/>
          <a:p>
            <a:endParaRPr lang="ja-JP" altLang="en-US"/>
          </a:p>
        </p:txBody>
      </p:sp>
      <p:sp>
        <p:nvSpPr>
          <p:cNvPr id="4" name="正方形/長方形 3">
            <a:extLst>
              <a:ext uri="{FF2B5EF4-FFF2-40B4-BE49-F238E27FC236}">
                <a16:creationId xmlns:a16="http://schemas.microsoft.com/office/drawing/2014/main" id="{B71AC0A0-94D9-48C5-A262-10DDDBABAB18}"/>
              </a:ext>
            </a:extLst>
          </p:cNvPr>
          <p:cNvSpPr>
            <a:spLocks noGrp="1"/>
          </p:cNvSpPr>
          <p:nvPr/>
        </p:nvSpPr>
        <p:spPr>
          <a:xfrm>
            <a:off x="11191875" y="6429375"/>
            <a:ext cx="476250" cy="190500"/>
          </a:xfrm>
          <a:prstGeom prst="rect">
            <a:avLst/>
          </a:prstGeom>
          <a:noFill/>
          <a:ln w="0">
            <a:noFill/>
            <a:prstDash val="solid"/>
          </a:ln>
        </p:spPr>
        <p:txBody>
          <a:bodyPr anchor="t"/>
          <a:lstStyle/>
          <a:p>
            <a:pPr algn="r">
              <a:defRPr sz="1200" b="0">
                <a:solidFill>
                  <a:srgbClr val="5E6B6B"/>
                </a:solidFill>
                <a:latin typeface="BIZ UDGothic"/>
                <a:ea typeface="BIZ UDGothic"/>
                <a:cs typeface="BIZ UDGothic"/>
              </a:defRPr>
            </a:pPr>
            <a:r>
              <a:rPr sz="1200" b="0">
                <a:solidFill>
                  <a:srgbClr val="5E6B6B"/>
                </a:solidFill>
                <a:latin typeface="BIZ UDGothic"/>
                <a:ea typeface="BIZ UDGothic"/>
                <a:cs typeface="BIZ UDGothic"/>
              </a:rPr>
              <a:t>04</a:t>
            </a:r>
          </a:p>
        </p:txBody>
      </p:sp>
      <p:sp>
        <p:nvSpPr>
          <p:cNvPr id="5" name="正方形/長方形 4">
            <a:extLst>
              <a:ext uri="{FF2B5EF4-FFF2-40B4-BE49-F238E27FC236}">
                <a16:creationId xmlns:a16="http://schemas.microsoft.com/office/drawing/2014/main" id="{607C808A-C7A0-4594-A871-ADC8874D0B7A}"/>
              </a:ext>
            </a:extLst>
          </p:cNvPr>
          <p:cNvSpPr>
            <a:spLocks noGrp="1"/>
          </p:cNvSpPr>
          <p:nvPr/>
        </p:nvSpPr>
        <p:spPr>
          <a:xfrm>
            <a:off x="514350" y="6391275"/>
            <a:ext cx="7239000" cy="200025"/>
          </a:xfrm>
          <a:prstGeom prst="rect">
            <a:avLst/>
          </a:prstGeom>
          <a:noFill/>
          <a:ln w="0">
            <a:noFill/>
            <a:prstDash val="solid"/>
          </a:ln>
        </p:spPr>
        <p:txBody>
          <a:bodyPr anchor="t"/>
          <a:lstStyle/>
          <a:p>
            <a:pPr algn="l">
              <a:defRPr sz="1200" b="0">
                <a:solidFill>
                  <a:srgbClr val="5E6B6B"/>
                </a:solidFill>
                <a:latin typeface="BIZ UDGothic"/>
                <a:ea typeface="BIZ UDGothic"/>
                <a:cs typeface="BIZ UDGothic"/>
              </a:defRPr>
            </a:pPr>
            <a:r>
              <a:rPr sz="1200" b="0">
                <a:solidFill>
                  <a:srgbClr val="5E6B6B"/>
                </a:solidFill>
                <a:latin typeface="BIZ UDGothic"/>
                <a:ea typeface="BIZ UDGothic"/>
                <a:cs typeface="BIZ UDGothic"/>
              </a:rPr>
              <a:t>※令和8年8月時点の制度案です。今後変更となる場合があります。</a:t>
            </a:r>
          </a:p>
        </p:txBody>
      </p:sp>
      <p:sp>
        <p:nvSpPr>
          <p:cNvPr id="6" name="正方形/長方形 5">
            <a:extLst>
              <a:ext uri="{FF2B5EF4-FFF2-40B4-BE49-F238E27FC236}">
                <a16:creationId xmlns:a16="http://schemas.microsoft.com/office/drawing/2014/main" id="{AEBA3A6C-0033-4CEC-AEE0-521E72EC074F}"/>
              </a:ext>
            </a:extLst>
          </p:cNvPr>
          <p:cNvSpPr>
            <a:spLocks noGrp="1"/>
          </p:cNvSpPr>
          <p:nvPr/>
        </p:nvSpPr>
        <p:spPr>
          <a:xfrm>
            <a:off x="514350" y="1857375"/>
            <a:ext cx="2381250" cy="3067050"/>
          </a:xfrm>
          <a:prstGeom prst="rect">
            <a:avLst/>
          </a:prstGeom>
          <a:solidFill>
            <a:srgbClr val="EAF5F3"/>
          </a:solidFill>
          <a:ln w="9525">
            <a:solidFill>
              <a:srgbClr val="176B67"/>
            </a:solidFill>
            <a:prstDash val="solid"/>
          </a:ln>
        </p:spPr>
        <p:txBody>
          <a:bodyPr/>
          <a:lstStyle/>
          <a:p>
            <a:endParaRPr lang="ja-JP" altLang="en-US"/>
          </a:p>
        </p:txBody>
      </p:sp>
      <p:sp>
        <p:nvSpPr>
          <p:cNvPr id="7" name="正方形/長方形 6">
            <a:extLst>
              <a:ext uri="{FF2B5EF4-FFF2-40B4-BE49-F238E27FC236}">
                <a16:creationId xmlns:a16="http://schemas.microsoft.com/office/drawing/2014/main" id="{3050BFF5-8A9D-4F83-B071-3D247A8A58F9}"/>
              </a:ext>
            </a:extLst>
          </p:cNvPr>
          <p:cNvSpPr>
            <a:spLocks noGrp="1"/>
          </p:cNvSpPr>
          <p:nvPr/>
        </p:nvSpPr>
        <p:spPr>
          <a:xfrm>
            <a:off x="704850" y="2000250"/>
            <a:ext cx="2000250" cy="238125"/>
          </a:xfrm>
          <a:prstGeom prst="rect">
            <a:avLst/>
          </a:prstGeom>
          <a:noFill/>
          <a:ln w="0">
            <a:noFill/>
            <a:prstDash val="solid"/>
          </a:ln>
        </p:spPr>
        <p:txBody>
          <a:bodyPr anchor="t"/>
          <a:lstStyle/>
          <a:p>
            <a:pPr algn="ctr">
              <a:defRPr sz="1200" b="1">
                <a:solidFill>
                  <a:srgbClr val="176B67"/>
                </a:solidFill>
                <a:latin typeface="BIZ UDGothic"/>
                <a:ea typeface="BIZ UDGothic"/>
                <a:cs typeface="BIZ UDGothic"/>
              </a:defRPr>
            </a:pPr>
            <a:r>
              <a:rPr sz="1200" b="1">
                <a:solidFill>
                  <a:srgbClr val="176B67"/>
                </a:solidFill>
                <a:latin typeface="BIZ UDGothic"/>
                <a:ea typeface="BIZ UDGothic"/>
                <a:cs typeface="BIZ UDGothic"/>
              </a:rPr>
              <a:t>税額</a:t>
            </a:r>
          </a:p>
        </p:txBody>
      </p:sp>
      <p:sp>
        <p:nvSpPr>
          <p:cNvPr id="8" name="正方形/長方形 7">
            <a:extLst>
              <a:ext uri="{FF2B5EF4-FFF2-40B4-BE49-F238E27FC236}">
                <a16:creationId xmlns:a16="http://schemas.microsoft.com/office/drawing/2014/main" id="{26FB0123-5D33-4621-B332-0A75E3EA7164}"/>
              </a:ext>
            </a:extLst>
          </p:cNvPr>
          <p:cNvSpPr>
            <a:spLocks noGrp="1"/>
          </p:cNvSpPr>
          <p:nvPr/>
        </p:nvSpPr>
        <p:spPr>
          <a:xfrm>
            <a:off x="666750" y="2333625"/>
            <a:ext cx="2076450" cy="571500"/>
          </a:xfrm>
          <a:prstGeom prst="rect">
            <a:avLst/>
          </a:prstGeom>
          <a:noFill/>
          <a:ln w="0">
            <a:noFill/>
            <a:prstDash val="solid"/>
          </a:ln>
        </p:spPr>
        <p:txBody>
          <a:bodyPr anchor="ctr"/>
          <a:lstStyle/>
          <a:p>
            <a:pPr algn="ctr">
              <a:defRPr sz="2850" b="1">
                <a:solidFill>
                  <a:srgbClr val="176B67"/>
                </a:solidFill>
                <a:latin typeface="BIZ UDGothic"/>
                <a:ea typeface="BIZ UDGothic"/>
                <a:cs typeface="BIZ UDGothic"/>
              </a:defRPr>
            </a:pPr>
            <a:r>
              <a:rPr sz="2850" b="1">
                <a:solidFill>
                  <a:srgbClr val="176B67"/>
                </a:solidFill>
                <a:latin typeface="BIZ UDGothic"/>
                <a:ea typeface="BIZ UDGothic"/>
                <a:cs typeface="BIZ UDGothic"/>
              </a:rPr>
              <a:t>200円</a:t>
            </a:r>
          </a:p>
        </p:txBody>
      </p:sp>
      <p:sp>
        <p:nvSpPr>
          <p:cNvPr id="9" name="直線コネクタ 8">
            <a:extLst>
              <a:ext uri="{FF2B5EF4-FFF2-40B4-BE49-F238E27FC236}">
                <a16:creationId xmlns:a16="http://schemas.microsoft.com/office/drawing/2014/main" id="{B75D0AB3-4151-477F-BC3D-D7DBA5FF64D1}"/>
              </a:ext>
            </a:extLst>
          </p:cNvPr>
          <p:cNvSpPr>
            <a:spLocks noGrp="1"/>
          </p:cNvSpPr>
          <p:nvPr/>
        </p:nvSpPr>
        <p:spPr>
          <a:xfrm>
            <a:off x="762000" y="3048000"/>
            <a:ext cx="1885950" cy="0"/>
          </a:xfrm>
          <a:prstGeom prst="line">
            <a:avLst/>
          </a:prstGeom>
          <a:noFill/>
          <a:ln w="19050">
            <a:solidFill>
              <a:srgbClr val="176B67"/>
            </a:solidFill>
            <a:prstDash val="solid"/>
          </a:ln>
        </p:spPr>
        <p:txBody>
          <a:bodyPr/>
          <a:lstStyle/>
          <a:p>
            <a:endParaRPr lang="ja-JP" altLang="en-US"/>
          </a:p>
        </p:txBody>
      </p:sp>
      <p:sp>
        <p:nvSpPr>
          <p:cNvPr id="10" name="正方形/長方形 9">
            <a:extLst>
              <a:ext uri="{FF2B5EF4-FFF2-40B4-BE49-F238E27FC236}">
                <a16:creationId xmlns:a16="http://schemas.microsoft.com/office/drawing/2014/main" id="{E7AED43A-D885-4F37-9291-BE77EE3B405B}"/>
              </a:ext>
            </a:extLst>
          </p:cNvPr>
          <p:cNvSpPr>
            <a:spLocks noGrp="1"/>
          </p:cNvSpPr>
          <p:nvPr/>
        </p:nvSpPr>
        <p:spPr>
          <a:xfrm>
            <a:off x="723900" y="3248025"/>
            <a:ext cx="1962150" cy="590550"/>
          </a:xfrm>
          <a:prstGeom prst="rect">
            <a:avLst/>
          </a:prstGeom>
          <a:noFill/>
          <a:ln w="0">
            <a:noFill/>
            <a:prstDash val="solid"/>
          </a:ln>
        </p:spPr>
        <p:txBody>
          <a:bodyPr anchor="ctr"/>
          <a:lstStyle/>
          <a:p>
            <a:pPr algn="ctr">
              <a:defRPr sz="1350" b="1">
                <a:solidFill>
                  <a:srgbClr val="173A3A"/>
                </a:solidFill>
                <a:latin typeface="BIZ UDGothic"/>
                <a:ea typeface="BIZ UDGothic"/>
                <a:cs typeface="BIZ UDGothic"/>
              </a:defRPr>
            </a:pPr>
            <a:r>
              <a:rPr sz="1350" b="1">
                <a:solidFill>
                  <a:srgbClr val="173A3A"/>
                </a:solidFill>
                <a:latin typeface="BIZ UDGothic"/>
                <a:ea typeface="BIZ UDGothic"/>
                <a:cs typeface="BIZ UDGothic"/>
              </a:rPr>
              <a:t>1人・1泊につき</a:t>
            </a:r>
          </a:p>
        </p:txBody>
      </p:sp>
      <p:sp>
        <p:nvSpPr>
          <p:cNvPr id="11" name="正方形/長方形 10">
            <a:extLst>
              <a:ext uri="{FF2B5EF4-FFF2-40B4-BE49-F238E27FC236}">
                <a16:creationId xmlns:a16="http://schemas.microsoft.com/office/drawing/2014/main" id="{80A9A998-3D34-405B-B798-E7D6C5935354}"/>
              </a:ext>
            </a:extLst>
          </p:cNvPr>
          <p:cNvSpPr>
            <a:spLocks noGrp="1"/>
          </p:cNvSpPr>
          <p:nvPr/>
        </p:nvSpPr>
        <p:spPr>
          <a:xfrm>
            <a:off x="723900" y="4086225"/>
            <a:ext cx="1962150" cy="552450"/>
          </a:xfrm>
          <a:prstGeom prst="rect">
            <a:avLst/>
          </a:prstGeom>
          <a:noFill/>
          <a:ln w="0">
            <a:noFill/>
            <a:prstDash val="solid"/>
          </a:ln>
        </p:spPr>
        <p:txBody>
          <a:bodyPr anchor="ctr"/>
          <a:lstStyle/>
          <a:p>
            <a:pPr algn="ctr">
              <a:defRPr sz="1275" b="0">
                <a:solidFill>
                  <a:srgbClr val="5E6B6B"/>
                </a:solidFill>
                <a:latin typeface="BIZ UDGothic"/>
                <a:ea typeface="BIZ UDGothic"/>
                <a:cs typeface="BIZ UDGothic"/>
              </a:defRPr>
            </a:pPr>
            <a:r>
              <a:rPr sz="1275" b="0">
                <a:solidFill>
                  <a:srgbClr val="5E6B6B"/>
                </a:solidFill>
                <a:latin typeface="BIZ UDGothic"/>
                <a:ea typeface="BIZ UDGothic"/>
                <a:cs typeface="BIZ UDGothic"/>
              </a:rPr>
              <a:t>宿泊目的を問わず課税</a:t>
            </a:r>
          </a:p>
        </p:txBody>
      </p:sp>
      <p:sp>
        <p:nvSpPr>
          <p:cNvPr id="12" name="正方形/長方形 11">
            <a:extLst>
              <a:ext uri="{FF2B5EF4-FFF2-40B4-BE49-F238E27FC236}">
                <a16:creationId xmlns:a16="http://schemas.microsoft.com/office/drawing/2014/main" id="{2F139EEB-2F41-46EB-A44A-778EF6AF4601}"/>
              </a:ext>
            </a:extLst>
          </p:cNvPr>
          <p:cNvSpPr>
            <a:spLocks noGrp="1"/>
          </p:cNvSpPr>
          <p:nvPr/>
        </p:nvSpPr>
        <p:spPr>
          <a:xfrm>
            <a:off x="3314700" y="1857375"/>
            <a:ext cx="2381250" cy="3067050"/>
          </a:xfrm>
          <a:prstGeom prst="rect">
            <a:avLst/>
          </a:prstGeom>
          <a:solidFill>
            <a:srgbClr val="FFF5D9"/>
          </a:solidFill>
          <a:ln w="9525">
            <a:solidFill>
              <a:srgbClr val="A36A00"/>
            </a:solidFill>
            <a:prstDash val="solid"/>
          </a:ln>
        </p:spPr>
        <p:txBody>
          <a:bodyPr/>
          <a:lstStyle/>
          <a:p>
            <a:endParaRPr lang="ja-JP" altLang="en-US"/>
          </a:p>
        </p:txBody>
      </p:sp>
      <p:sp>
        <p:nvSpPr>
          <p:cNvPr id="13" name="正方形/長方形 12">
            <a:extLst>
              <a:ext uri="{FF2B5EF4-FFF2-40B4-BE49-F238E27FC236}">
                <a16:creationId xmlns:a16="http://schemas.microsoft.com/office/drawing/2014/main" id="{26336AD9-9EA7-4C38-BEAB-322FE9F20E8B}"/>
              </a:ext>
            </a:extLst>
          </p:cNvPr>
          <p:cNvSpPr>
            <a:spLocks noGrp="1"/>
          </p:cNvSpPr>
          <p:nvPr/>
        </p:nvSpPr>
        <p:spPr>
          <a:xfrm>
            <a:off x="3505200" y="2000250"/>
            <a:ext cx="2000250" cy="238125"/>
          </a:xfrm>
          <a:prstGeom prst="rect">
            <a:avLst/>
          </a:prstGeom>
          <a:noFill/>
          <a:ln w="0">
            <a:noFill/>
            <a:prstDash val="solid"/>
          </a:ln>
        </p:spPr>
        <p:txBody>
          <a:bodyPr anchor="t"/>
          <a:lstStyle/>
          <a:p>
            <a:pPr algn="ctr">
              <a:defRPr sz="1200" b="1">
                <a:solidFill>
                  <a:srgbClr val="A36A00"/>
                </a:solidFill>
                <a:latin typeface="BIZ UDGothic"/>
                <a:ea typeface="BIZ UDGothic"/>
                <a:cs typeface="BIZ UDGothic"/>
              </a:defRPr>
            </a:pPr>
            <a:r>
              <a:rPr sz="1200" b="1">
                <a:solidFill>
                  <a:srgbClr val="A36A00"/>
                </a:solidFill>
                <a:latin typeface="BIZ UDGothic"/>
                <a:ea typeface="BIZ UDGothic"/>
                <a:cs typeface="BIZ UDGothic"/>
              </a:rPr>
              <a:t>免税点</a:t>
            </a:r>
          </a:p>
        </p:txBody>
      </p:sp>
      <p:sp>
        <p:nvSpPr>
          <p:cNvPr id="14" name="正方形/長方形 13">
            <a:extLst>
              <a:ext uri="{FF2B5EF4-FFF2-40B4-BE49-F238E27FC236}">
                <a16:creationId xmlns:a16="http://schemas.microsoft.com/office/drawing/2014/main" id="{85997386-882C-4A45-9A33-82C49E188B73}"/>
              </a:ext>
            </a:extLst>
          </p:cNvPr>
          <p:cNvSpPr>
            <a:spLocks noGrp="1"/>
          </p:cNvSpPr>
          <p:nvPr/>
        </p:nvSpPr>
        <p:spPr>
          <a:xfrm>
            <a:off x="3467100" y="2333625"/>
            <a:ext cx="2076450" cy="571500"/>
          </a:xfrm>
          <a:prstGeom prst="rect">
            <a:avLst/>
          </a:prstGeom>
          <a:noFill/>
          <a:ln w="0">
            <a:noFill/>
            <a:prstDash val="solid"/>
          </a:ln>
        </p:spPr>
        <p:txBody>
          <a:bodyPr anchor="ctr"/>
          <a:lstStyle/>
          <a:p>
            <a:pPr algn="ctr">
              <a:defRPr sz="2400" b="1">
                <a:solidFill>
                  <a:srgbClr val="A36A00"/>
                </a:solidFill>
                <a:latin typeface="BIZ UDGothic"/>
                <a:ea typeface="BIZ UDGothic"/>
                <a:cs typeface="BIZ UDGothic"/>
              </a:defRPr>
            </a:pPr>
            <a:r>
              <a:rPr sz="2400" b="1">
                <a:solidFill>
                  <a:srgbClr val="A36A00"/>
                </a:solidFill>
                <a:latin typeface="BIZ UDGothic"/>
                <a:ea typeface="BIZ UDGothic"/>
                <a:cs typeface="BIZ UDGothic"/>
              </a:rPr>
              <a:t>5,000円未満</a:t>
            </a:r>
          </a:p>
        </p:txBody>
      </p:sp>
      <p:sp>
        <p:nvSpPr>
          <p:cNvPr id="15" name="直線コネクタ 14">
            <a:extLst>
              <a:ext uri="{FF2B5EF4-FFF2-40B4-BE49-F238E27FC236}">
                <a16:creationId xmlns:a16="http://schemas.microsoft.com/office/drawing/2014/main" id="{48F6B2AA-04F8-42AF-9BD2-A6DE580F3890}"/>
              </a:ext>
            </a:extLst>
          </p:cNvPr>
          <p:cNvSpPr>
            <a:spLocks noGrp="1"/>
          </p:cNvSpPr>
          <p:nvPr/>
        </p:nvSpPr>
        <p:spPr>
          <a:xfrm>
            <a:off x="3562350" y="3048000"/>
            <a:ext cx="1885950" cy="0"/>
          </a:xfrm>
          <a:prstGeom prst="line">
            <a:avLst/>
          </a:prstGeom>
          <a:noFill/>
          <a:ln w="19050">
            <a:solidFill>
              <a:srgbClr val="A36A00"/>
            </a:solidFill>
            <a:prstDash val="solid"/>
          </a:ln>
        </p:spPr>
        <p:txBody>
          <a:bodyPr/>
          <a:lstStyle/>
          <a:p>
            <a:endParaRPr lang="ja-JP" altLang="en-US"/>
          </a:p>
        </p:txBody>
      </p:sp>
      <p:sp>
        <p:nvSpPr>
          <p:cNvPr id="16" name="正方形/長方形 15">
            <a:extLst>
              <a:ext uri="{FF2B5EF4-FFF2-40B4-BE49-F238E27FC236}">
                <a16:creationId xmlns:a16="http://schemas.microsoft.com/office/drawing/2014/main" id="{53BE6A9C-3E5C-44B9-9B7A-43262F2AD1CD}"/>
              </a:ext>
            </a:extLst>
          </p:cNvPr>
          <p:cNvSpPr>
            <a:spLocks noGrp="1"/>
          </p:cNvSpPr>
          <p:nvPr/>
        </p:nvSpPr>
        <p:spPr>
          <a:xfrm>
            <a:off x="3524250" y="3248025"/>
            <a:ext cx="1962150" cy="590550"/>
          </a:xfrm>
          <a:prstGeom prst="rect">
            <a:avLst/>
          </a:prstGeom>
          <a:noFill/>
          <a:ln w="0">
            <a:noFill/>
            <a:prstDash val="solid"/>
          </a:ln>
        </p:spPr>
        <p:txBody>
          <a:bodyPr anchor="ctr"/>
          <a:lstStyle/>
          <a:p>
            <a:pPr algn="ctr">
              <a:defRPr sz="1350" b="1">
                <a:solidFill>
                  <a:srgbClr val="173A3A"/>
                </a:solidFill>
                <a:latin typeface="BIZ UDGothic"/>
                <a:ea typeface="BIZ UDGothic"/>
                <a:cs typeface="BIZ UDGothic"/>
              </a:defRPr>
            </a:pPr>
            <a:r>
              <a:rPr sz="1350" b="1">
                <a:solidFill>
                  <a:srgbClr val="173A3A"/>
                </a:solidFill>
                <a:latin typeface="BIZ UDGothic"/>
                <a:ea typeface="BIZ UDGothic"/>
                <a:cs typeface="BIZ UDGothic"/>
              </a:rPr>
              <a:t>宿泊料金がこの額なら非課税</a:t>
            </a:r>
          </a:p>
        </p:txBody>
      </p:sp>
      <p:sp>
        <p:nvSpPr>
          <p:cNvPr id="17" name="正方形/長方形 16">
            <a:extLst>
              <a:ext uri="{FF2B5EF4-FFF2-40B4-BE49-F238E27FC236}">
                <a16:creationId xmlns:a16="http://schemas.microsoft.com/office/drawing/2014/main" id="{7D88BEEC-9C97-419D-AF71-289B65D9A3D9}"/>
              </a:ext>
            </a:extLst>
          </p:cNvPr>
          <p:cNvSpPr>
            <a:spLocks noGrp="1"/>
          </p:cNvSpPr>
          <p:nvPr/>
        </p:nvSpPr>
        <p:spPr>
          <a:xfrm>
            <a:off x="3143250" y="4181475"/>
            <a:ext cx="2724150" cy="552450"/>
          </a:xfrm>
          <a:prstGeom prst="rect">
            <a:avLst/>
          </a:prstGeom>
          <a:noFill/>
          <a:ln w="0">
            <a:noFill/>
            <a:prstDash val="solid"/>
          </a:ln>
        </p:spPr>
        <p:txBody>
          <a:bodyPr anchor="ctr"/>
          <a:lstStyle/>
          <a:p>
            <a:pPr algn="ctr">
              <a:defRPr sz="1275" b="0">
                <a:solidFill>
                  <a:srgbClr val="5E6B6B"/>
                </a:solidFill>
                <a:latin typeface="BIZ UDGothic"/>
                <a:ea typeface="BIZ UDGothic"/>
                <a:cs typeface="BIZ UDGothic"/>
              </a:defRPr>
            </a:pPr>
            <a:r>
              <a:rPr sz="1275" b="0" dirty="0">
                <a:solidFill>
                  <a:srgbClr val="5E6B6B"/>
                </a:solidFill>
                <a:latin typeface="BIZ UDGothic"/>
                <a:ea typeface="BIZ UDGothic"/>
                <a:cs typeface="BIZ UDGothic"/>
              </a:rPr>
              <a:t>税抜き・1人1泊あたりで判定</a:t>
            </a:r>
          </a:p>
        </p:txBody>
      </p:sp>
      <p:sp>
        <p:nvSpPr>
          <p:cNvPr id="18" name="正方形/長方形 17">
            <a:extLst>
              <a:ext uri="{FF2B5EF4-FFF2-40B4-BE49-F238E27FC236}">
                <a16:creationId xmlns:a16="http://schemas.microsoft.com/office/drawing/2014/main" id="{64BE1358-0841-4EAA-86A0-C7E6EC3D33F7}"/>
              </a:ext>
            </a:extLst>
          </p:cNvPr>
          <p:cNvSpPr>
            <a:spLocks noGrp="1"/>
          </p:cNvSpPr>
          <p:nvPr/>
        </p:nvSpPr>
        <p:spPr>
          <a:xfrm>
            <a:off x="6115050" y="1857375"/>
            <a:ext cx="2381250" cy="3067050"/>
          </a:xfrm>
          <a:prstGeom prst="rect">
            <a:avLst/>
          </a:prstGeom>
          <a:solidFill>
            <a:srgbClr val="EAF5F3"/>
          </a:solidFill>
          <a:ln w="9525">
            <a:solidFill>
              <a:srgbClr val="176B67"/>
            </a:solidFill>
            <a:prstDash val="solid"/>
          </a:ln>
        </p:spPr>
        <p:txBody>
          <a:bodyPr/>
          <a:lstStyle/>
          <a:p>
            <a:endParaRPr lang="ja-JP" altLang="en-US"/>
          </a:p>
        </p:txBody>
      </p:sp>
      <p:sp>
        <p:nvSpPr>
          <p:cNvPr id="19" name="正方形/長方形 18">
            <a:extLst>
              <a:ext uri="{FF2B5EF4-FFF2-40B4-BE49-F238E27FC236}">
                <a16:creationId xmlns:a16="http://schemas.microsoft.com/office/drawing/2014/main" id="{2F276E34-98F1-4885-B1CB-0BD563B67A33}"/>
              </a:ext>
            </a:extLst>
          </p:cNvPr>
          <p:cNvSpPr>
            <a:spLocks noGrp="1"/>
          </p:cNvSpPr>
          <p:nvPr/>
        </p:nvSpPr>
        <p:spPr>
          <a:xfrm>
            <a:off x="6305550" y="2000250"/>
            <a:ext cx="2000250" cy="238125"/>
          </a:xfrm>
          <a:prstGeom prst="rect">
            <a:avLst/>
          </a:prstGeom>
          <a:noFill/>
          <a:ln w="0">
            <a:noFill/>
            <a:prstDash val="solid"/>
          </a:ln>
        </p:spPr>
        <p:txBody>
          <a:bodyPr anchor="t"/>
          <a:lstStyle/>
          <a:p>
            <a:pPr algn="ctr">
              <a:defRPr sz="1200" b="1">
                <a:solidFill>
                  <a:srgbClr val="176B67"/>
                </a:solidFill>
                <a:latin typeface="BIZ UDGothic"/>
                <a:ea typeface="BIZ UDGothic"/>
                <a:cs typeface="BIZ UDGothic"/>
              </a:defRPr>
            </a:pPr>
            <a:r>
              <a:rPr sz="1200" b="1">
                <a:solidFill>
                  <a:srgbClr val="176B67"/>
                </a:solidFill>
                <a:latin typeface="BIZ UDGothic"/>
                <a:ea typeface="BIZ UDGothic"/>
                <a:cs typeface="BIZ UDGothic"/>
              </a:rPr>
              <a:t>開始日</a:t>
            </a:r>
          </a:p>
        </p:txBody>
      </p:sp>
      <p:sp>
        <p:nvSpPr>
          <p:cNvPr id="20" name="正方形/長方形 19">
            <a:extLst>
              <a:ext uri="{FF2B5EF4-FFF2-40B4-BE49-F238E27FC236}">
                <a16:creationId xmlns:a16="http://schemas.microsoft.com/office/drawing/2014/main" id="{5C45272D-9B18-4BFE-94DE-4C2A4875DDB8}"/>
              </a:ext>
            </a:extLst>
          </p:cNvPr>
          <p:cNvSpPr>
            <a:spLocks noGrp="1"/>
          </p:cNvSpPr>
          <p:nvPr/>
        </p:nvSpPr>
        <p:spPr>
          <a:xfrm>
            <a:off x="6191250" y="2316307"/>
            <a:ext cx="2381250" cy="571500"/>
          </a:xfrm>
          <a:prstGeom prst="rect">
            <a:avLst/>
          </a:prstGeom>
          <a:noFill/>
          <a:ln w="0">
            <a:noFill/>
            <a:prstDash val="solid"/>
          </a:ln>
        </p:spPr>
        <p:txBody>
          <a:bodyPr anchor="ctr"/>
          <a:lstStyle/>
          <a:p>
            <a:pPr algn="ctr">
              <a:defRPr sz="2850" b="1">
                <a:solidFill>
                  <a:srgbClr val="176B67"/>
                </a:solidFill>
                <a:latin typeface="BIZ UDGothic"/>
                <a:ea typeface="BIZ UDGothic"/>
                <a:cs typeface="BIZ UDGothic"/>
              </a:defRPr>
            </a:pPr>
            <a:r>
              <a:rPr sz="2850" b="1" dirty="0">
                <a:solidFill>
                  <a:srgbClr val="176B67"/>
                </a:solidFill>
                <a:latin typeface="BIZ UDGothic"/>
                <a:ea typeface="BIZ UDGothic"/>
                <a:cs typeface="BIZ UDGothic"/>
              </a:rPr>
              <a:t>令和10年4月</a:t>
            </a:r>
          </a:p>
        </p:txBody>
      </p:sp>
      <p:sp>
        <p:nvSpPr>
          <p:cNvPr id="21" name="直線コネクタ 20">
            <a:extLst>
              <a:ext uri="{FF2B5EF4-FFF2-40B4-BE49-F238E27FC236}">
                <a16:creationId xmlns:a16="http://schemas.microsoft.com/office/drawing/2014/main" id="{E2165C72-5877-49EC-BFBE-0038BDFB8B75}"/>
              </a:ext>
            </a:extLst>
          </p:cNvPr>
          <p:cNvSpPr>
            <a:spLocks noGrp="1"/>
          </p:cNvSpPr>
          <p:nvPr/>
        </p:nvSpPr>
        <p:spPr>
          <a:xfrm>
            <a:off x="6362700" y="3048000"/>
            <a:ext cx="1885950" cy="0"/>
          </a:xfrm>
          <a:prstGeom prst="line">
            <a:avLst/>
          </a:prstGeom>
          <a:noFill/>
          <a:ln w="19050">
            <a:solidFill>
              <a:srgbClr val="176B67"/>
            </a:solidFill>
            <a:prstDash val="solid"/>
          </a:ln>
        </p:spPr>
        <p:txBody>
          <a:bodyPr/>
          <a:lstStyle/>
          <a:p>
            <a:endParaRPr lang="ja-JP" altLang="en-US"/>
          </a:p>
        </p:txBody>
      </p:sp>
      <p:sp>
        <p:nvSpPr>
          <p:cNvPr id="22" name="正方形/長方形 21">
            <a:extLst>
              <a:ext uri="{FF2B5EF4-FFF2-40B4-BE49-F238E27FC236}">
                <a16:creationId xmlns:a16="http://schemas.microsoft.com/office/drawing/2014/main" id="{7F2FBA1A-8837-4ACF-AFDB-9C92F8DF79AC}"/>
              </a:ext>
            </a:extLst>
          </p:cNvPr>
          <p:cNvSpPr>
            <a:spLocks noGrp="1"/>
          </p:cNvSpPr>
          <p:nvPr/>
        </p:nvSpPr>
        <p:spPr>
          <a:xfrm>
            <a:off x="6324600" y="3248025"/>
            <a:ext cx="1962150" cy="590550"/>
          </a:xfrm>
          <a:prstGeom prst="rect">
            <a:avLst/>
          </a:prstGeom>
          <a:noFill/>
          <a:ln w="0">
            <a:noFill/>
            <a:prstDash val="solid"/>
          </a:ln>
        </p:spPr>
        <p:txBody>
          <a:bodyPr anchor="ctr"/>
          <a:lstStyle/>
          <a:p>
            <a:pPr algn="ctr">
              <a:defRPr sz="1350" b="1">
                <a:solidFill>
                  <a:srgbClr val="173A3A"/>
                </a:solidFill>
                <a:latin typeface="BIZ UDGothic"/>
                <a:ea typeface="BIZ UDGothic"/>
                <a:cs typeface="BIZ UDGothic"/>
              </a:defRPr>
            </a:pPr>
            <a:r>
              <a:rPr sz="1350" b="1">
                <a:solidFill>
                  <a:srgbClr val="173A3A"/>
                </a:solidFill>
                <a:latin typeface="BIZ UDGothic"/>
                <a:ea typeface="BIZ UDGothic"/>
                <a:cs typeface="BIZ UDGothic"/>
              </a:rPr>
              <a:t>導入目標</a:t>
            </a:r>
          </a:p>
        </p:txBody>
      </p:sp>
      <p:sp>
        <p:nvSpPr>
          <p:cNvPr id="23" name="正方形/長方形 22">
            <a:extLst>
              <a:ext uri="{FF2B5EF4-FFF2-40B4-BE49-F238E27FC236}">
                <a16:creationId xmlns:a16="http://schemas.microsoft.com/office/drawing/2014/main" id="{232869F1-6381-4DDC-8CB1-0A8CCE097FD8}"/>
              </a:ext>
            </a:extLst>
          </p:cNvPr>
          <p:cNvSpPr>
            <a:spLocks noGrp="1"/>
          </p:cNvSpPr>
          <p:nvPr/>
        </p:nvSpPr>
        <p:spPr>
          <a:xfrm>
            <a:off x="6324600" y="4086225"/>
            <a:ext cx="1962150" cy="552450"/>
          </a:xfrm>
          <a:prstGeom prst="rect">
            <a:avLst/>
          </a:prstGeom>
          <a:noFill/>
          <a:ln w="0">
            <a:noFill/>
            <a:prstDash val="solid"/>
          </a:ln>
        </p:spPr>
        <p:txBody>
          <a:bodyPr anchor="ctr"/>
          <a:lstStyle/>
          <a:p>
            <a:pPr algn="ctr">
              <a:defRPr sz="1275" b="0">
                <a:solidFill>
                  <a:srgbClr val="5E6B6B"/>
                </a:solidFill>
                <a:latin typeface="BIZ UDGothic"/>
                <a:ea typeface="BIZ UDGothic"/>
                <a:cs typeface="BIZ UDGothic"/>
              </a:defRPr>
            </a:pPr>
            <a:r>
              <a:rPr sz="1275" b="0">
                <a:solidFill>
                  <a:srgbClr val="5E6B6B"/>
                </a:solidFill>
                <a:latin typeface="BIZ UDGothic"/>
                <a:ea typeface="BIZ UDGothic"/>
                <a:cs typeface="BIZ UDGothic"/>
              </a:rPr>
              <a:t>2028年4月1日</a:t>
            </a:r>
          </a:p>
        </p:txBody>
      </p:sp>
      <p:sp>
        <p:nvSpPr>
          <p:cNvPr id="24" name="正方形/長方形 23">
            <a:extLst>
              <a:ext uri="{FF2B5EF4-FFF2-40B4-BE49-F238E27FC236}">
                <a16:creationId xmlns:a16="http://schemas.microsoft.com/office/drawing/2014/main" id="{A3D329C2-39F7-47D6-AD52-F8CE63EE7F1B}"/>
              </a:ext>
            </a:extLst>
          </p:cNvPr>
          <p:cNvSpPr>
            <a:spLocks noGrp="1"/>
          </p:cNvSpPr>
          <p:nvPr/>
        </p:nvSpPr>
        <p:spPr>
          <a:xfrm>
            <a:off x="8915400" y="1857375"/>
            <a:ext cx="2381250" cy="3067050"/>
          </a:xfrm>
          <a:prstGeom prst="rect">
            <a:avLst/>
          </a:prstGeom>
          <a:solidFill>
            <a:srgbClr val="EAF5F3"/>
          </a:solidFill>
          <a:ln w="9525">
            <a:solidFill>
              <a:srgbClr val="176B67"/>
            </a:solidFill>
            <a:prstDash val="solid"/>
          </a:ln>
        </p:spPr>
        <p:txBody>
          <a:bodyPr/>
          <a:lstStyle/>
          <a:p>
            <a:endParaRPr lang="ja-JP" altLang="en-US"/>
          </a:p>
        </p:txBody>
      </p:sp>
      <p:sp>
        <p:nvSpPr>
          <p:cNvPr id="25" name="正方形/長方形 24">
            <a:extLst>
              <a:ext uri="{FF2B5EF4-FFF2-40B4-BE49-F238E27FC236}">
                <a16:creationId xmlns:a16="http://schemas.microsoft.com/office/drawing/2014/main" id="{EECC913E-8F2F-4E93-A30D-07C2F87E6AC2}"/>
              </a:ext>
            </a:extLst>
          </p:cNvPr>
          <p:cNvSpPr>
            <a:spLocks noGrp="1"/>
          </p:cNvSpPr>
          <p:nvPr/>
        </p:nvSpPr>
        <p:spPr>
          <a:xfrm>
            <a:off x="9105900" y="2000250"/>
            <a:ext cx="2000250" cy="238125"/>
          </a:xfrm>
          <a:prstGeom prst="rect">
            <a:avLst/>
          </a:prstGeom>
          <a:noFill/>
          <a:ln w="0">
            <a:noFill/>
            <a:prstDash val="solid"/>
          </a:ln>
        </p:spPr>
        <p:txBody>
          <a:bodyPr anchor="t"/>
          <a:lstStyle/>
          <a:p>
            <a:pPr algn="ctr">
              <a:defRPr sz="1200" b="1">
                <a:solidFill>
                  <a:srgbClr val="176B67"/>
                </a:solidFill>
                <a:latin typeface="BIZ UDGothic"/>
                <a:ea typeface="BIZ UDGothic"/>
                <a:cs typeface="BIZ UDGothic"/>
              </a:defRPr>
            </a:pPr>
            <a:r>
              <a:rPr sz="1200" b="1">
                <a:solidFill>
                  <a:srgbClr val="176B67"/>
                </a:solidFill>
                <a:latin typeface="BIZ UDGothic"/>
                <a:ea typeface="BIZ UDGothic"/>
                <a:cs typeface="BIZ UDGothic"/>
              </a:rPr>
              <a:t>税収</a:t>
            </a:r>
          </a:p>
        </p:txBody>
      </p:sp>
      <p:sp>
        <p:nvSpPr>
          <p:cNvPr id="26" name="正方形/長方形 25">
            <a:extLst>
              <a:ext uri="{FF2B5EF4-FFF2-40B4-BE49-F238E27FC236}">
                <a16:creationId xmlns:a16="http://schemas.microsoft.com/office/drawing/2014/main" id="{173FB73E-D2AF-42CB-9750-148B88C6AD43}"/>
              </a:ext>
            </a:extLst>
          </p:cNvPr>
          <p:cNvSpPr>
            <a:spLocks noGrp="1"/>
          </p:cNvSpPr>
          <p:nvPr/>
        </p:nvSpPr>
        <p:spPr>
          <a:xfrm>
            <a:off x="8991600" y="2333625"/>
            <a:ext cx="2228850" cy="571500"/>
          </a:xfrm>
          <a:prstGeom prst="rect">
            <a:avLst/>
          </a:prstGeom>
          <a:noFill/>
          <a:ln w="0">
            <a:noFill/>
            <a:prstDash val="solid"/>
          </a:ln>
        </p:spPr>
        <p:txBody>
          <a:bodyPr anchor="ctr"/>
          <a:lstStyle/>
          <a:p>
            <a:pPr algn="ctr">
              <a:defRPr sz="2850" b="1">
                <a:solidFill>
                  <a:srgbClr val="176B67"/>
                </a:solidFill>
                <a:latin typeface="BIZ UDGothic"/>
                <a:ea typeface="BIZ UDGothic"/>
                <a:cs typeface="BIZ UDGothic"/>
              </a:defRPr>
            </a:pPr>
            <a:r>
              <a:rPr sz="2850" b="1" dirty="0">
                <a:solidFill>
                  <a:srgbClr val="176B67"/>
                </a:solidFill>
                <a:latin typeface="BIZ UDGothic"/>
                <a:ea typeface="BIZ UDGothic"/>
                <a:cs typeface="BIZ UDGothic"/>
              </a:rPr>
              <a:t>約3,000万円</a:t>
            </a:r>
          </a:p>
        </p:txBody>
      </p:sp>
      <p:sp>
        <p:nvSpPr>
          <p:cNvPr id="27" name="直線コネクタ 26">
            <a:extLst>
              <a:ext uri="{FF2B5EF4-FFF2-40B4-BE49-F238E27FC236}">
                <a16:creationId xmlns:a16="http://schemas.microsoft.com/office/drawing/2014/main" id="{57450613-2F75-4CC2-BAF6-C8BFE92FCF90}"/>
              </a:ext>
            </a:extLst>
          </p:cNvPr>
          <p:cNvSpPr>
            <a:spLocks noGrp="1"/>
          </p:cNvSpPr>
          <p:nvPr/>
        </p:nvSpPr>
        <p:spPr>
          <a:xfrm>
            <a:off x="9163050" y="3048000"/>
            <a:ext cx="1885950" cy="0"/>
          </a:xfrm>
          <a:prstGeom prst="line">
            <a:avLst/>
          </a:prstGeom>
          <a:noFill/>
          <a:ln w="19050">
            <a:solidFill>
              <a:srgbClr val="176B67"/>
            </a:solidFill>
            <a:prstDash val="solid"/>
          </a:ln>
        </p:spPr>
        <p:txBody>
          <a:bodyPr/>
          <a:lstStyle/>
          <a:p>
            <a:endParaRPr lang="ja-JP" altLang="en-US"/>
          </a:p>
        </p:txBody>
      </p:sp>
      <p:sp>
        <p:nvSpPr>
          <p:cNvPr id="28" name="正方形/長方形 27">
            <a:extLst>
              <a:ext uri="{FF2B5EF4-FFF2-40B4-BE49-F238E27FC236}">
                <a16:creationId xmlns:a16="http://schemas.microsoft.com/office/drawing/2014/main" id="{888C3F1B-84D9-4151-ABC7-6F5A6AF28AF5}"/>
              </a:ext>
            </a:extLst>
          </p:cNvPr>
          <p:cNvSpPr>
            <a:spLocks noGrp="1"/>
          </p:cNvSpPr>
          <p:nvPr/>
        </p:nvSpPr>
        <p:spPr>
          <a:xfrm>
            <a:off x="9124950" y="3248025"/>
            <a:ext cx="1962150" cy="590550"/>
          </a:xfrm>
          <a:prstGeom prst="rect">
            <a:avLst/>
          </a:prstGeom>
          <a:noFill/>
          <a:ln w="0">
            <a:noFill/>
            <a:prstDash val="solid"/>
          </a:ln>
        </p:spPr>
        <p:txBody>
          <a:bodyPr anchor="ctr"/>
          <a:lstStyle/>
          <a:p>
            <a:pPr algn="ctr">
              <a:defRPr sz="1350" b="1">
                <a:solidFill>
                  <a:srgbClr val="173A3A"/>
                </a:solidFill>
                <a:latin typeface="BIZ UDGothic"/>
                <a:ea typeface="BIZ UDGothic"/>
                <a:cs typeface="BIZ UDGothic"/>
              </a:defRPr>
            </a:pPr>
            <a:r>
              <a:rPr sz="1350" b="1">
                <a:solidFill>
                  <a:srgbClr val="173A3A"/>
                </a:solidFill>
                <a:latin typeface="BIZ UDGothic"/>
                <a:ea typeface="BIZ UDGothic"/>
                <a:cs typeface="BIZ UDGothic"/>
              </a:rPr>
              <a:t>年間の税収見込み</a:t>
            </a:r>
          </a:p>
        </p:txBody>
      </p:sp>
      <p:sp>
        <p:nvSpPr>
          <p:cNvPr id="29" name="正方形/長方形 28">
            <a:extLst>
              <a:ext uri="{FF2B5EF4-FFF2-40B4-BE49-F238E27FC236}">
                <a16:creationId xmlns:a16="http://schemas.microsoft.com/office/drawing/2014/main" id="{A03180BE-BD8E-47FB-BBB7-212B9F60725E}"/>
              </a:ext>
            </a:extLst>
          </p:cNvPr>
          <p:cNvSpPr>
            <a:spLocks noGrp="1"/>
          </p:cNvSpPr>
          <p:nvPr/>
        </p:nvSpPr>
        <p:spPr>
          <a:xfrm>
            <a:off x="9124950" y="4086225"/>
            <a:ext cx="1962150" cy="552450"/>
          </a:xfrm>
          <a:prstGeom prst="rect">
            <a:avLst/>
          </a:prstGeom>
          <a:noFill/>
          <a:ln w="0">
            <a:noFill/>
            <a:prstDash val="solid"/>
          </a:ln>
        </p:spPr>
        <p:txBody>
          <a:bodyPr anchor="ctr"/>
          <a:lstStyle/>
          <a:p>
            <a:pPr algn="ctr">
              <a:defRPr sz="1275" b="0">
                <a:solidFill>
                  <a:srgbClr val="5E6B6B"/>
                </a:solidFill>
                <a:latin typeface="BIZ UDGothic"/>
                <a:ea typeface="BIZ UDGothic"/>
                <a:cs typeface="BIZ UDGothic"/>
              </a:defRPr>
            </a:pPr>
            <a:r>
              <a:rPr sz="1275" b="0">
                <a:solidFill>
                  <a:srgbClr val="5E6B6B"/>
                </a:solidFill>
                <a:latin typeface="BIZ UDGothic"/>
                <a:ea typeface="BIZ UDGothic"/>
                <a:cs typeface="BIZ UDGothic"/>
              </a:rPr>
              <a:t>観光施策の財源として活用</a:t>
            </a:r>
          </a:p>
        </p:txBody>
      </p:sp>
      <p:sp>
        <p:nvSpPr>
          <p:cNvPr id="30" name="角丸四角形 29">
            <a:extLst>
              <a:ext uri="{FF2B5EF4-FFF2-40B4-BE49-F238E27FC236}">
                <a16:creationId xmlns:a16="http://schemas.microsoft.com/office/drawing/2014/main" id="{B80AAA90-DAA1-4497-B5DB-5CCF5067363E}"/>
              </a:ext>
            </a:extLst>
          </p:cNvPr>
          <p:cNvSpPr>
            <a:spLocks noGrp="1"/>
          </p:cNvSpPr>
          <p:nvPr/>
        </p:nvSpPr>
        <p:spPr>
          <a:xfrm>
            <a:off x="514350" y="5257800"/>
            <a:ext cx="11163300" cy="704850"/>
          </a:xfrm>
          <a:prstGeom prst="roundRect">
            <a:avLst>
              <a:gd name="adj" fmla="val 2703"/>
            </a:avLst>
          </a:prstGeom>
          <a:solidFill>
            <a:srgbClr val="FFFFFF"/>
          </a:solidFill>
          <a:ln w="9525">
            <a:solidFill>
              <a:srgbClr val="176B67"/>
            </a:solidFill>
            <a:prstDash val="solid"/>
          </a:ln>
        </p:spPr>
        <p:txBody>
          <a:bodyPr/>
          <a:lstStyle/>
          <a:p>
            <a:endParaRPr lang="ja-JP" altLang="en-US"/>
          </a:p>
        </p:txBody>
      </p:sp>
      <p:sp>
        <p:nvSpPr>
          <p:cNvPr id="31" name="正方形/長方形 30">
            <a:extLst>
              <a:ext uri="{FF2B5EF4-FFF2-40B4-BE49-F238E27FC236}">
                <a16:creationId xmlns:a16="http://schemas.microsoft.com/office/drawing/2014/main" id="{A6B09B82-9615-42D7-AD25-993D1F4B09B5}"/>
              </a:ext>
            </a:extLst>
          </p:cNvPr>
          <p:cNvSpPr>
            <a:spLocks noGrp="1"/>
          </p:cNvSpPr>
          <p:nvPr/>
        </p:nvSpPr>
        <p:spPr>
          <a:xfrm>
            <a:off x="742950" y="5438775"/>
            <a:ext cx="3124200" cy="257175"/>
          </a:xfrm>
          <a:prstGeom prst="rect">
            <a:avLst/>
          </a:prstGeom>
          <a:noFill/>
          <a:ln w="0">
            <a:noFill/>
            <a:prstDash val="solid"/>
          </a:ln>
        </p:spPr>
        <p:txBody>
          <a:bodyPr anchor="t"/>
          <a:lstStyle/>
          <a:p>
            <a:pPr algn="l">
              <a:defRPr sz="1350" b="1">
                <a:solidFill>
                  <a:srgbClr val="176B67"/>
                </a:solidFill>
                <a:latin typeface="BIZ UDGothic"/>
                <a:ea typeface="BIZ UDGothic"/>
                <a:cs typeface="BIZ UDGothic"/>
              </a:defRPr>
            </a:pPr>
            <a:r>
              <a:rPr sz="1350" b="1">
                <a:solidFill>
                  <a:srgbClr val="176B67"/>
                </a:solidFill>
                <a:latin typeface="BIZ UDGothic"/>
                <a:ea typeface="BIZ UDGothic"/>
                <a:cs typeface="BIZ UDGothic"/>
              </a:rPr>
              <a:t>対象となる宿泊施設（見込み）</a:t>
            </a:r>
          </a:p>
        </p:txBody>
      </p:sp>
      <p:sp>
        <p:nvSpPr>
          <p:cNvPr id="32" name="正方形/長方形 31">
            <a:extLst>
              <a:ext uri="{FF2B5EF4-FFF2-40B4-BE49-F238E27FC236}">
                <a16:creationId xmlns:a16="http://schemas.microsoft.com/office/drawing/2014/main" id="{DE8B9C56-1AA9-4A57-9FF0-8EAC673D76C9}"/>
              </a:ext>
            </a:extLst>
          </p:cNvPr>
          <p:cNvSpPr>
            <a:spLocks noGrp="1"/>
          </p:cNvSpPr>
          <p:nvPr/>
        </p:nvSpPr>
        <p:spPr>
          <a:xfrm>
            <a:off x="3952875" y="5391150"/>
            <a:ext cx="2590800" cy="342900"/>
          </a:xfrm>
          <a:prstGeom prst="rect">
            <a:avLst/>
          </a:prstGeom>
          <a:noFill/>
          <a:ln w="0">
            <a:noFill/>
            <a:prstDash val="solid"/>
          </a:ln>
        </p:spPr>
        <p:txBody>
          <a:bodyPr anchor="t"/>
          <a:lstStyle/>
          <a:p>
            <a:pPr algn="l">
              <a:defRPr sz="1875" b="1">
                <a:solidFill>
                  <a:srgbClr val="173A3A"/>
                </a:solidFill>
                <a:latin typeface="BIZ UDGothic"/>
                <a:ea typeface="BIZ UDGothic"/>
                <a:cs typeface="BIZ UDGothic"/>
              </a:defRPr>
            </a:pPr>
            <a:r>
              <a:rPr lang="ja-JP" altLang="en-US" sz="1875" b="1" dirty="0">
                <a:solidFill>
                  <a:srgbClr val="173A3A"/>
                </a:solidFill>
                <a:latin typeface="BIZ UDGothic"/>
                <a:ea typeface="BIZ UDGothic"/>
                <a:cs typeface="BIZ UDGothic"/>
              </a:rPr>
              <a:t>多治見市内の宿泊施設</a:t>
            </a:r>
            <a:endParaRPr sz="1875" b="1" dirty="0">
              <a:solidFill>
                <a:srgbClr val="173A3A"/>
              </a:solidFill>
              <a:latin typeface="BIZ UDGothic"/>
              <a:ea typeface="BIZ UDGothic"/>
              <a:cs typeface="BIZ UDGothic"/>
            </a:endParaRPr>
          </a:p>
        </p:txBody>
      </p:sp>
      <p:sp>
        <p:nvSpPr>
          <p:cNvPr id="33" name="正方形/長方形 32">
            <a:extLst>
              <a:ext uri="{FF2B5EF4-FFF2-40B4-BE49-F238E27FC236}">
                <a16:creationId xmlns:a16="http://schemas.microsoft.com/office/drawing/2014/main" id="{4C2FDC04-4F96-4C8B-8336-E3613B8C8F8C}"/>
              </a:ext>
            </a:extLst>
          </p:cNvPr>
          <p:cNvSpPr>
            <a:spLocks noGrp="1"/>
          </p:cNvSpPr>
          <p:nvPr/>
        </p:nvSpPr>
        <p:spPr>
          <a:xfrm>
            <a:off x="6734175" y="5438775"/>
            <a:ext cx="4552950" cy="257175"/>
          </a:xfrm>
          <a:prstGeom prst="rect">
            <a:avLst/>
          </a:prstGeom>
          <a:noFill/>
          <a:ln w="0">
            <a:noFill/>
            <a:prstDash val="solid"/>
          </a:ln>
        </p:spPr>
        <p:txBody>
          <a:bodyPr anchor="t"/>
          <a:lstStyle/>
          <a:p>
            <a:pPr algn="l">
              <a:defRPr sz="1350" b="0">
                <a:solidFill>
                  <a:srgbClr val="5E6B6B"/>
                </a:solidFill>
                <a:latin typeface="BIZ UDGothic"/>
                <a:ea typeface="BIZ UDGothic"/>
                <a:cs typeface="BIZ UDGothic"/>
              </a:defRPr>
            </a:pPr>
            <a:r>
              <a:rPr sz="1350" b="0">
                <a:solidFill>
                  <a:srgbClr val="5E6B6B"/>
                </a:solidFill>
                <a:latin typeface="BIZ UDGothic"/>
                <a:ea typeface="BIZ UDGothic"/>
                <a:cs typeface="BIZ UDGothic"/>
              </a:rPr>
              <a:t>ホテル・旅館・簡易宿所・民泊など</a:t>
            </a:r>
          </a:p>
        </p:txBody>
      </p:sp>
    </p:spTree>
    <p:extLst>
      <p:ext uri="{BB962C8B-B14F-4D97-AF65-F5344CB8AC3E}">
        <p14:creationId xmlns:p14="http://schemas.microsoft.com/office/powerpoint/2010/main" val="1612107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 name="正方形/長方形 21">
            <a:extLst>
              <a:ext uri="{FF2B5EF4-FFF2-40B4-BE49-F238E27FC236}">
                <a16:creationId xmlns:a16="http://schemas.microsoft.com/office/drawing/2014/main" id="{3B409B5B-4726-4D41-83A4-1FE9DB357A07}"/>
              </a:ext>
            </a:extLst>
          </p:cNvPr>
          <p:cNvSpPr>
            <a:spLocks noGrp="1"/>
          </p:cNvSpPr>
          <p:nvPr/>
        </p:nvSpPr>
        <p:spPr>
          <a:xfrm>
            <a:off x="514350" y="266700"/>
            <a:ext cx="4953000" cy="238125"/>
          </a:xfrm>
          <a:prstGeom prst="rect">
            <a:avLst/>
          </a:prstGeom>
          <a:noFill/>
          <a:ln w="0">
            <a:noFill/>
            <a:prstDash val="solid"/>
          </a:ln>
        </p:spPr>
        <p:txBody>
          <a:bodyPr anchor="t"/>
          <a:lstStyle/>
          <a:p>
            <a:pPr algn="l">
              <a:defRPr sz="1200" b="1">
                <a:solidFill>
                  <a:srgbClr val="176B67"/>
                </a:solidFill>
                <a:latin typeface="BIZ UDGothic"/>
                <a:ea typeface="BIZ UDGothic"/>
                <a:cs typeface="BIZ UDGothic"/>
              </a:defRPr>
            </a:pPr>
            <a:r>
              <a:rPr sz="1200" b="1">
                <a:solidFill>
                  <a:srgbClr val="176B67"/>
                </a:solidFill>
                <a:latin typeface="BIZ UDGothic"/>
                <a:ea typeface="BIZ UDGothic"/>
                <a:cs typeface="BIZ UDGothic"/>
              </a:rPr>
              <a:t>多治見市 宿泊税制度案</a:t>
            </a:r>
          </a:p>
        </p:txBody>
      </p:sp>
      <p:sp>
        <p:nvSpPr>
          <p:cNvPr id="2" name="正方形/長方形 1">
            <a:extLst>
              <a:ext uri="{FF2B5EF4-FFF2-40B4-BE49-F238E27FC236}">
                <a16:creationId xmlns:a16="http://schemas.microsoft.com/office/drawing/2014/main" id="{E06255E6-B6B9-4444-98EF-D2BEF94C7307}"/>
              </a:ext>
            </a:extLst>
          </p:cNvPr>
          <p:cNvSpPr>
            <a:spLocks noGrp="1"/>
          </p:cNvSpPr>
          <p:nvPr/>
        </p:nvSpPr>
        <p:spPr>
          <a:xfrm>
            <a:off x="514350" y="590550"/>
            <a:ext cx="11125200" cy="609600"/>
          </a:xfrm>
          <a:prstGeom prst="rect">
            <a:avLst/>
          </a:prstGeom>
          <a:noFill/>
          <a:ln w="0">
            <a:noFill/>
            <a:prstDash val="solid"/>
          </a:ln>
        </p:spPr>
        <p:txBody>
          <a:bodyPr anchor="t"/>
          <a:lstStyle/>
          <a:p>
            <a:pPr algn="l">
              <a:defRPr sz="2850" b="1">
                <a:solidFill>
                  <a:srgbClr val="173A3A"/>
                </a:solidFill>
                <a:latin typeface="BIZ UDGothic"/>
                <a:ea typeface="BIZ UDGothic"/>
                <a:cs typeface="BIZ UDGothic"/>
              </a:defRPr>
            </a:pPr>
            <a:r>
              <a:rPr sz="2850" b="1">
                <a:solidFill>
                  <a:srgbClr val="173A3A"/>
                </a:solidFill>
                <a:latin typeface="BIZ UDGothic"/>
                <a:ea typeface="BIZ UDGothic"/>
                <a:cs typeface="BIZ UDGothic"/>
              </a:rPr>
              <a:t>宿泊料金5,000円以上なら、1人1泊200円です</a:t>
            </a:r>
          </a:p>
        </p:txBody>
      </p:sp>
      <p:sp>
        <p:nvSpPr>
          <p:cNvPr id="3" name="直線コネクタ 2">
            <a:extLst>
              <a:ext uri="{FF2B5EF4-FFF2-40B4-BE49-F238E27FC236}">
                <a16:creationId xmlns:a16="http://schemas.microsoft.com/office/drawing/2014/main" id="{558C7773-83F5-4E1A-8CFE-82D9C1919D3F}"/>
              </a:ext>
            </a:extLst>
          </p:cNvPr>
          <p:cNvSpPr>
            <a:spLocks noGrp="1"/>
          </p:cNvSpPr>
          <p:nvPr/>
        </p:nvSpPr>
        <p:spPr>
          <a:xfrm>
            <a:off x="514350" y="1285875"/>
            <a:ext cx="11163300" cy="0"/>
          </a:xfrm>
          <a:prstGeom prst="line">
            <a:avLst/>
          </a:prstGeom>
          <a:noFill/>
          <a:ln w="28575">
            <a:solidFill>
              <a:srgbClr val="176B67"/>
            </a:solidFill>
            <a:prstDash val="solid"/>
          </a:ln>
        </p:spPr>
        <p:txBody>
          <a:bodyPr/>
          <a:lstStyle/>
          <a:p>
            <a:endParaRPr lang="ja-JP" altLang="en-US"/>
          </a:p>
        </p:txBody>
      </p:sp>
      <p:sp>
        <p:nvSpPr>
          <p:cNvPr id="4" name="正方形/長方形 3">
            <a:extLst>
              <a:ext uri="{FF2B5EF4-FFF2-40B4-BE49-F238E27FC236}">
                <a16:creationId xmlns:a16="http://schemas.microsoft.com/office/drawing/2014/main" id="{29AA41C2-FC26-411C-BF9E-FCD4D6BE9713}"/>
              </a:ext>
            </a:extLst>
          </p:cNvPr>
          <p:cNvSpPr>
            <a:spLocks noGrp="1"/>
          </p:cNvSpPr>
          <p:nvPr/>
        </p:nvSpPr>
        <p:spPr>
          <a:xfrm>
            <a:off x="11191875" y="6429375"/>
            <a:ext cx="476250" cy="190500"/>
          </a:xfrm>
          <a:prstGeom prst="rect">
            <a:avLst/>
          </a:prstGeom>
          <a:noFill/>
          <a:ln w="0">
            <a:noFill/>
            <a:prstDash val="solid"/>
          </a:ln>
        </p:spPr>
        <p:txBody>
          <a:bodyPr anchor="t"/>
          <a:lstStyle/>
          <a:p>
            <a:pPr algn="r">
              <a:defRPr sz="1200" b="0">
                <a:solidFill>
                  <a:srgbClr val="5E6B6B"/>
                </a:solidFill>
                <a:latin typeface="BIZ UDGothic"/>
                <a:ea typeface="BIZ UDGothic"/>
                <a:cs typeface="BIZ UDGothic"/>
              </a:defRPr>
            </a:pPr>
            <a:r>
              <a:rPr sz="1200" b="0">
                <a:solidFill>
                  <a:srgbClr val="5E6B6B"/>
                </a:solidFill>
                <a:latin typeface="BIZ UDGothic"/>
                <a:ea typeface="BIZ UDGothic"/>
                <a:cs typeface="BIZ UDGothic"/>
              </a:rPr>
              <a:t>05</a:t>
            </a:r>
          </a:p>
        </p:txBody>
      </p:sp>
      <p:sp>
        <p:nvSpPr>
          <p:cNvPr id="5" name="正方形/長方形 4">
            <a:extLst>
              <a:ext uri="{FF2B5EF4-FFF2-40B4-BE49-F238E27FC236}">
                <a16:creationId xmlns:a16="http://schemas.microsoft.com/office/drawing/2014/main" id="{6E219989-001E-47E6-9DE0-FA9393C64969}"/>
              </a:ext>
            </a:extLst>
          </p:cNvPr>
          <p:cNvSpPr>
            <a:spLocks noGrp="1"/>
          </p:cNvSpPr>
          <p:nvPr/>
        </p:nvSpPr>
        <p:spPr>
          <a:xfrm>
            <a:off x="514350" y="6391275"/>
            <a:ext cx="7239000" cy="200025"/>
          </a:xfrm>
          <a:prstGeom prst="rect">
            <a:avLst/>
          </a:prstGeom>
          <a:noFill/>
          <a:ln w="0">
            <a:noFill/>
            <a:prstDash val="solid"/>
          </a:ln>
        </p:spPr>
        <p:txBody>
          <a:bodyPr anchor="t"/>
          <a:lstStyle/>
          <a:p>
            <a:pPr algn="l">
              <a:defRPr sz="1200" b="0">
                <a:solidFill>
                  <a:srgbClr val="5E6B6B"/>
                </a:solidFill>
                <a:latin typeface="BIZ UDGothic"/>
                <a:ea typeface="BIZ UDGothic"/>
                <a:cs typeface="BIZ UDGothic"/>
              </a:defRPr>
            </a:pPr>
            <a:r>
              <a:rPr sz="1200" b="0">
                <a:solidFill>
                  <a:srgbClr val="5E6B6B"/>
                </a:solidFill>
                <a:latin typeface="BIZ UDGothic"/>
                <a:ea typeface="BIZ UDGothic"/>
                <a:cs typeface="BIZ UDGothic"/>
              </a:rPr>
              <a:t>※令和8年8月時点の制度案です。今後変更となる場合があります。</a:t>
            </a:r>
          </a:p>
        </p:txBody>
      </p:sp>
      <p:sp>
        <p:nvSpPr>
          <p:cNvPr id="6" name="正方形/長方形 5">
            <a:extLst>
              <a:ext uri="{FF2B5EF4-FFF2-40B4-BE49-F238E27FC236}">
                <a16:creationId xmlns:a16="http://schemas.microsoft.com/office/drawing/2014/main" id="{DE5FEF21-6CD4-4C2A-AC34-6CC888F92872}"/>
              </a:ext>
            </a:extLst>
          </p:cNvPr>
          <p:cNvSpPr>
            <a:spLocks noGrp="1"/>
          </p:cNvSpPr>
          <p:nvPr/>
        </p:nvSpPr>
        <p:spPr>
          <a:xfrm>
            <a:off x="514350" y="1504950"/>
            <a:ext cx="11049000" cy="419100"/>
          </a:xfrm>
          <a:prstGeom prst="rect">
            <a:avLst/>
          </a:prstGeom>
          <a:noFill/>
          <a:ln w="0">
            <a:noFill/>
            <a:prstDash val="solid"/>
          </a:ln>
        </p:spPr>
        <p:txBody>
          <a:bodyPr anchor="t"/>
          <a:lstStyle/>
          <a:p>
            <a:pPr algn="l">
              <a:defRPr sz="1575" b="0">
                <a:solidFill>
                  <a:srgbClr val="173A3A"/>
                </a:solidFill>
                <a:latin typeface="BIZ UDGothic"/>
                <a:ea typeface="BIZ UDGothic"/>
                <a:cs typeface="BIZ UDGothic"/>
              </a:defRPr>
            </a:pPr>
            <a:r>
              <a:rPr sz="1575" b="0">
                <a:solidFill>
                  <a:srgbClr val="173A3A"/>
                </a:solidFill>
                <a:latin typeface="BIZ UDGothic"/>
                <a:ea typeface="BIZ UDGothic"/>
                <a:cs typeface="BIZ UDGothic"/>
              </a:rPr>
              <a:t>判定は、食事代や消費税などを除いた「宿泊料金」で行います。</a:t>
            </a:r>
          </a:p>
        </p:txBody>
      </p:sp>
      <p:sp>
        <p:nvSpPr>
          <p:cNvPr id="7" name="角丸四角形 6">
            <a:extLst>
              <a:ext uri="{FF2B5EF4-FFF2-40B4-BE49-F238E27FC236}">
                <a16:creationId xmlns:a16="http://schemas.microsoft.com/office/drawing/2014/main" id="{D3A9188F-C191-4F3A-A128-27E90D32177F}"/>
              </a:ext>
            </a:extLst>
          </p:cNvPr>
          <p:cNvSpPr>
            <a:spLocks noGrp="1"/>
          </p:cNvSpPr>
          <p:nvPr/>
        </p:nvSpPr>
        <p:spPr>
          <a:xfrm>
            <a:off x="514350" y="2209800"/>
            <a:ext cx="2333625" cy="323850"/>
          </a:xfrm>
          <a:prstGeom prst="roundRect">
            <a:avLst>
              <a:gd name="adj" fmla="val 23529"/>
            </a:avLst>
          </a:prstGeom>
          <a:solidFill>
            <a:srgbClr val="176B67"/>
          </a:solidFill>
          <a:ln w="9525">
            <a:solidFill>
              <a:srgbClr val="176B67"/>
            </a:solidFill>
            <a:prstDash val="solid"/>
          </a:ln>
        </p:spPr>
        <p:txBody>
          <a:bodyPr anchor="ctr"/>
          <a:lstStyle/>
          <a:p>
            <a:pPr algn="ctr">
              <a:defRPr sz="1200" b="1">
                <a:solidFill>
                  <a:srgbClr val="FFFFFF"/>
                </a:solidFill>
                <a:latin typeface="BIZ UDGothic"/>
                <a:ea typeface="BIZ UDGothic"/>
                <a:cs typeface="BIZ UDGothic"/>
              </a:defRPr>
            </a:pPr>
            <a:r>
              <a:rPr sz="1200" b="1">
                <a:solidFill>
                  <a:srgbClr val="FFFFFF"/>
                </a:solidFill>
                <a:latin typeface="BIZ UDGothic"/>
                <a:ea typeface="BIZ UDGothic"/>
                <a:cs typeface="BIZ UDGothic"/>
              </a:rPr>
              <a:t>例1｜1人で1泊</a:t>
            </a:r>
          </a:p>
        </p:txBody>
      </p:sp>
      <p:sp>
        <p:nvSpPr>
          <p:cNvPr id="8" name="正方形/長方形 7">
            <a:extLst>
              <a:ext uri="{FF2B5EF4-FFF2-40B4-BE49-F238E27FC236}">
                <a16:creationId xmlns:a16="http://schemas.microsoft.com/office/drawing/2014/main" id="{7E0E5448-5A1A-4955-A6B7-9F0CC0737438}"/>
              </a:ext>
            </a:extLst>
          </p:cNvPr>
          <p:cNvSpPr>
            <a:spLocks noGrp="1"/>
          </p:cNvSpPr>
          <p:nvPr/>
        </p:nvSpPr>
        <p:spPr>
          <a:xfrm>
            <a:off x="514350" y="2752725"/>
            <a:ext cx="2190750" cy="266700"/>
          </a:xfrm>
          <a:prstGeom prst="rect">
            <a:avLst/>
          </a:prstGeom>
          <a:noFill/>
          <a:ln w="0">
            <a:noFill/>
            <a:prstDash val="solid"/>
          </a:ln>
        </p:spPr>
        <p:txBody>
          <a:bodyPr anchor="t"/>
          <a:lstStyle/>
          <a:p>
            <a:pPr algn="l">
              <a:defRPr sz="1350" b="0">
                <a:solidFill>
                  <a:srgbClr val="5E6B6B"/>
                </a:solidFill>
                <a:latin typeface="BIZ UDGothic"/>
                <a:ea typeface="BIZ UDGothic"/>
                <a:cs typeface="BIZ UDGothic"/>
              </a:defRPr>
            </a:pPr>
            <a:r>
              <a:rPr sz="1350" b="0">
                <a:solidFill>
                  <a:srgbClr val="5E6B6B"/>
                </a:solidFill>
                <a:latin typeface="BIZ UDGothic"/>
                <a:ea typeface="BIZ UDGothic"/>
                <a:cs typeface="BIZ UDGothic"/>
              </a:rPr>
              <a:t>宿泊料金</a:t>
            </a:r>
          </a:p>
        </p:txBody>
      </p:sp>
      <p:sp>
        <p:nvSpPr>
          <p:cNvPr id="9" name="正方形/長方形 8">
            <a:extLst>
              <a:ext uri="{FF2B5EF4-FFF2-40B4-BE49-F238E27FC236}">
                <a16:creationId xmlns:a16="http://schemas.microsoft.com/office/drawing/2014/main" id="{FC4FBBAF-3607-40FF-BE93-59275BEBA23A}"/>
              </a:ext>
            </a:extLst>
          </p:cNvPr>
          <p:cNvSpPr>
            <a:spLocks noGrp="1"/>
          </p:cNvSpPr>
          <p:nvPr/>
        </p:nvSpPr>
        <p:spPr>
          <a:xfrm>
            <a:off x="514350" y="3114675"/>
            <a:ext cx="2381250" cy="533400"/>
          </a:xfrm>
          <a:prstGeom prst="rect">
            <a:avLst/>
          </a:prstGeom>
          <a:noFill/>
          <a:ln w="0">
            <a:noFill/>
            <a:prstDash val="solid"/>
          </a:ln>
        </p:spPr>
        <p:txBody>
          <a:bodyPr anchor="t"/>
          <a:lstStyle/>
          <a:p>
            <a:pPr algn="l">
              <a:defRPr sz="2850" b="1">
                <a:solidFill>
                  <a:srgbClr val="173A3A"/>
                </a:solidFill>
                <a:latin typeface="BIZ UDGothic"/>
                <a:ea typeface="BIZ UDGothic"/>
                <a:cs typeface="BIZ UDGothic"/>
              </a:defRPr>
            </a:pPr>
            <a:r>
              <a:rPr sz="2850" b="1">
                <a:solidFill>
                  <a:srgbClr val="173A3A"/>
                </a:solidFill>
                <a:latin typeface="BIZ UDGothic"/>
                <a:ea typeface="BIZ UDGothic"/>
                <a:cs typeface="BIZ UDGothic"/>
              </a:rPr>
              <a:t>8,000円</a:t>
            </a:r>
          </a:p>
        </p:txBody>
      </p:sp>
      <p:sp>
        <p:nvSpPr>
          <p:cNvPr id="10" name="正方形/長方形 9">
            <a:extLst>
              <a:ext uri="{FF2B5EF4-FFF2-40B4-BE49-F238E27FC236}">
                <a16:creationId xmlns:a16="http://schemas.microsoft.com/office/drawing/2014/main" id="{C1A246A8-0336-4C28-9B5B-C6C58061CC83}"/>
              </a:ext>
            </a:extLst>
          </p:cNvPr>
          <p:cNvSpPr>
            <a:spLocks noGrp="1"/>
          </p:cNvSpPr>
          <p:nvPr/>
        </p:nvSpPr>
        <p:spPr>
          <a:xfrm>
            <a:off x="3133725" y="3143250"/>
            <a:ext cx="1619250" cy="342900"/>
          </a:xfrm>
          <a:prstGeom prst="rect">
            <a:avLst/>
          </a:prstGeom>
          <a:noFill/>
          <a:ln w="0">
            <a:noFill/>
            <a:prstDash val="solid"/>
          </a:ln>
        </p:spPr>
        <p:txBody>
          <a:bodyPr anchor="t"/>
          <a:lstStyle/>
          <a:p>
            <a:pPr algn="l">
              <a:defRPr sz="1575" b="0">
                <a:solidFill>
                  <a:srgbClr val="5E6B6B"/>
                </a:solidFill>
                <a:latin typeface="BIZ UDGothic"/>
                <a:ea typeface="BIZ UDGothic"/>
                <a:cs typeface="BIZ UDGothic"/>
              </a:defRPr>
            </a:pPr>
            <a:r>
              <a:rPr sz="1575" b="0">
                <a:solidFill>
                  <a:srgbClr val="5E6B6B"/>
                </a:solidFill>
                <a:latin typeface="BIZ UDGothic"/>
                <a:ea typeface="BIZ UDGothic"/>
                <a:cs typeface="BIZ UDGothic"/>
              </a:rPr>
              <a:t>＋  宿泊税</a:t>
            </a:r>
          </a:p>
        </p:txBody>
      </p:sp>
      <p:sp>
        <p:nvSpPr>
          <p:cNvPr id="11" name="正方形/長方形 10">
            <a:extLst>
              <a:ext uri="{FF2B5EF4-FFF2-40B4-BE49-F238E27FC236}">
                <a16:creationId xmlns:a16="http://schemas.microsoft.com/office/drawing/2014/main" id="{ECD1D74A-6245-407D-817C-434021640E19}"/>
              </a:ext>
            </a:extLst>
          </p:cNvPr>
          <p:cNvSpPr>
            <a:spLocks noGrp="1"/>
          </p:cNvSpPr>
          <p:nvPr/>
        </p:nvSpPr>
        <p:spPr>
          <a:xfrm>
            <a:off x="4686300" y="3028950"/>
            <a:ext cx="1952625" cy="590550"/>
          </a:xfrm>
          <a:prstGeom prst="rect">
            <a:avLst/>
          </a:prstGeom>
          <a:noFill/>
          <a:ln w="0">
            <a:noFill/>
            <a:prstDash val="solid"/>
          </a:ln>
        </p:spPr>
        <p:txBody>
          <a:bodyPr anchor="t"/>
          <a:lstStyle/>
          <a:p>
            <a:pPr algn="l">
              <a:defRPr sz="3150" b="1">
                <a:solidFill>
                  <a:srgbClr val="176B67"/>
                </a:solidFill>
                <a:latin typeface="BIZ UDGothic"/>
                <a:ea typeface="BIZ UDGothic"/>
                <a:cs typeface="BIZ UDGothic"/>
              </a:defRPr>
            </a:pPr>
            <a:r>
              <a:rPr sz="3150" b="1">
                <a:solidFill>
                  <a:srgbClr val="176B67"/>
                </a:solidFill>
                <a:latin typeface="BIZ UDGothic"/>
                <a:ea typeface="BIZ UDGothic"/>
                <a:cs typeface="BIZ UDGothic"/>
              </a:rPr>
              <a:t>200円</a:t>
            </a:r>
          </a:p>
        </p:txBody>
      </p:sp>
      <p:sp>
        <p:nvSpPr>
          <p:cNvPr id="12" name="正方形/長方形 11">
            <a:extLst>
              <a:ext uri="{FF2B5EF4-FFF2-40B4-BE49-F238E27FC236}">
                <a16:creationId xmlns:a16="http://schemas.microsoft.com/office/drawing/2014/main" id="{8CD9FE31-836E-4856-A406-D78792AB7DFD}"/>
              </a:ext>
            </a:extLst>
          </p:cNvPr>
          <p:cNvSpPr>
            <a:spLocks noGrp="1"/>
          </p:cNvSpPr>
          <p:nvPr/>
        </p:nvSpPr>
        <p:spPr>
          <a:xfrm>
            <a:off x="514350" y="3857625"/>
            <a:ext cx="6124575" cy="400050"/>
          </a:xfrm>
          <a:prstGeom prst="rect">
            <a:avLst/>
          </a:prstGeom>
          <a:noFill/>
          <a:ln w="0">
            <a:noFill/>
            <a:prstDash val="solid"/>
          </a:ln>
        </p:spPr>
        <p:txBody>
          <a:bodyPr anchor="t"/>
          <a:lstStyle/>
          <a:p>
            <a:pPr algn="l">
              <a:defRPr sz="1650" b="1">
                <a:solidFill>
                  <a:srgbClr val="176B67"/>
                </a:solidFill>
                <a:latin typeface="BIZ UDGothic"/>
                <a:ea typeface="BIZ UDGothic"/>
                <a:cs typeface="BIZ UDGothic"/>
              </a:defRPr>
            </a:pPr>
            <a:r>
              <a:rPr sz="1650" b="1">
                <a:solidFill>
                  <a:srgbClr val="176B67"/>
                </a:solidFill>
                <a:latin typeface="BIZ UDGothic"/>
                <a:ea typeface="BIZ UDGothic"/>
                <a:cs typeface="BIZ UDGothic"/>
              </a:rPr>
              <a:t>支払う宿泊税：200円</a:t>
            </a:r>
          </a:p>
        </p:txBody>
      </p:sp>
      <p:sp>
        <p:nvSpPr>
          <p:cNvPr id="13" name="直線コネクタ 12">
            <a:extLst>
              <a:ext uri="{FF2B5EF4-FFF2-40B4-BE49-F238E27FC236}">
                <a16:creationId xmlns:a16="http://schemas.microsoft.com/office/drawing/2014/main" id="{5B75E80C-1EAF-40A2-862F-744BB70C0486}"/>
              </a:ext>
            </a:extLst>
          </p:cNvPr>
          <p:cNvSpPr>
            <a:spLocks noGrp="1"/>
          </p:cNvSpPr>
          <p:nvPr/>
        </p:nvSpPr>
        <p:spPr>
          <a:xfrm>
            <a:off x="6991350" y="2066925"/>
            <a:ext cx="0" cy="0"/>
          </a:xfrm>
          <a:prstGeom prst="line">
            <a:avLst/>
          </a:prstGeom>
          <a:noFill/>
          <a:ln w="9525">
            <a:solidFill>
              <a:srgbClr val="C7DAD7"/>
            </a:solidFill>
            <a:prstDash val="solid"/>
          </a:ln>
        </p:spPr>
        <p:txBody>
          <a:bodyPr/>
          <a:lstStyle/>
          <a:p>
            <a:endParaRPr lang="ja-JP" altLang="en-US"/>
          </a:p>
        </p:txBody>
      </p:sp>
      <p:sp>
        <p:nvSpPr>
          <p:cNvPr id="14" name="角丸四角形 13">
            <a:extLst>
              <a:ext uri="{FF2B5EF4-FFF2-40B4-BE49-F238E27FC236}">
                <a16:creationId xmlns:a16="http://schemas.microsoft.com/office/drawing/2014/main" id="{B29D6DBD-1066-44ED-8C01-9C65E355DD10}"/>
              </a:ext>
            </a:extLst>
          </p:cNvPr>
          <p:cNvSpPr>
            <a:spLocks noGrp="1"/>
          </p:cNvSpPr>
          <p:nvPr/>
        </p:nvSpPr>
        <p:spPr>
          <a:xfrm>
            <a:off x="7048500" y="2209800"/>
            <a:ext cx="2333625" cy="323850"/>
          </a:xfrm>
          <a:prstGeom prst="roundRect">
            <a:avLst>
              <a:gd name="adj" fmla="val 23529"/>
            </a:avLst>
          </a:prstGeom>
          <a:solidFill>
            <a:srgbClr val="2B8C85"/>
          </a:solidFill>
          <a:ln w="9525">
            <a:solidFill>
              <a:srgbClr val="2B8C85"/>
            </a:solidFill>
            <a:prstDash val="solid"/>
          </a:ln>
        </p:spPr>
        <p:txBody>
          <a:bodyPr anchor="ctr"/>
          <a:lstStyle/>
          <a:p>
            <a:pPr algn="ctr">
              <a:defRPr sz="1200" b="1">
                <a:solidFill>
                  <a:srgbClr val="FFFFFF"/>
                </a:solidFill>
                <a:latin typeface="BIZ UDGothic"/>
                <a:ea typeface="BIZ UDGothic"/>
                <a:cs typeface="BIZ UDGothic"/>
              </a:defRPr>
            </a:pPr>
            <a:r>
              <a:rPr sz="1200" b="1">
                <a:solidFill>
                  <a:srgbClr val="FFFFFF"/>
                </a:solidFill>
                <a:latin typeface="BIZ UDGothic"/>
                <a:ea typeface="BIZ UDGothic"/>
                <a:cs typeface="BIZ UDGothic"/>
              </a:rPr>
              <a:t>例2｜2人で2泊</a:t>
            </a:r>
          </a:p>
        </p:txBody>
      </p:sp>
      <p:sp>
        <p:nvSpPr>
          <p:cNvPr id="15" name="正方形/長方形 14">
            <a:extLst>
              <a:ext uri="{FF2B5EF4-FFF2-40B4-BE49-F238E27FC236}">
                <a16:creationId xmlns:a16="http://schemas.microsoft.com/office/drawing/2014/main" id="{0C659BFF-44AD-40E8-BDEE-0BEDDD2AEE0B}"/>
              </a:ext>
            </a:extLst>
          </p:cNvPr>
          <p:cNvSpPr>
            <a:spLocks noGrp="1"/>
          </p:cNvSpPr>
          <p:nvPr/>
        </p:nvSpPr>
        <p:spPr>
          <a:xfrm>
            <a:off x="7048500" y="2828925"/>
            <a:ext cx="4114800" cy="438150"/>
          </a:xfrm>
          <a:prstGeom prst="rect">
            <a:avLst/>
          </a:prstGeom>
          <a:noFill/>
          <a:ln w="0">
            <a:noFill/>
            <a:prstDash val="solid"/>
          </a:ln>
        </p:spPr>
        <p:txBody>
          <a:bodyPr anchor="t"/>
          <a:lstStyle/>
          <a:p>
            <a:pPr algn="l">
              <a:defRPr sz="2100" b="1">
                <a:solidFill>
                  <a:srgbClr val="173A3A"/>
                </a:solidFill>
                <a:latin typeface="BIZ UDGothic"/>
                <a:ea typeface="BIZ UDGothic"/>
                <a:cs typeface="BIZ UDGothic"/>
              </a:defRPr>
            </a:pPr>
            <a:r>
              <a:rPr sz="2100" b="1">
                <a:solidFill>
                  <a:srgbClr val="173A3A"/>
                </a:solidFill>
                <a:latin typeface="BIZ UDGothic"/>
                <a:ea typeface="BIZ UDGothic"/>
                <a:cs typeface="BIZ UDGothic"/>
              </a:rPr>
              <a:t>200円 × 2人 × 2泊</a:t>
            </a:r>
          </a:p>
        </p:txBody>
      </p:sp>
      <p:sp>
        <p:nvSpPr>
          <p:cNvPr id="16" name="正方形/長方形 15">
            <a:extLst>
              <a:ext uri="{FF2B5EF4-FFF2-40B4-BE49-F238E27FC236}">
                <a16:creationId xmlns:a16="http://schemas.microsoft.com/office/drawing/2014/main" id="{DEF75ECF-95C4-4AE8-A2D9-BE6E162DA8E5}"/>
              </a:ext>
            </a:extLst>
          </p:cNvPr>
          <p:cNvSpPr>
            <a:spLocks noGrp="1"/>
          </p:cNvSpPr>
          <p:nvPr/>
        </p:nvSpPr>
        <p:spPr>
          <a:xfrm>
            <a:off x="8420100" y="3505200"/>
            <a:ext cx="1047750" cy="342900"/>
          </a:xfrm>
          <a:prstGeom prst="rect">
            <a:avLst/>
          </a:prstGeom>
          <a:noFill/>
          <a:ln w="0">
            <a:noFill/>
            <a:prstDash val="solid"/>
          </a:ln>
        </p:spPr>
        <p:txBody>
          <a:bodyPr anchor="t"/>
          <a:lstStyle/>
          <a:p>
            <a:pPr algn="ctr">
              <a:defRPr sz="1800" b="1">
                <a:solidFill>
                  <a:srgbClr val="5E6B6B"/>
                </a:solidFill>
                <a:latin typeface="BIZ UDGothic"/>
                <a:ea typeface="BIZ UDGothic"/>
                <a:cs typeface="BIZ UDGothic"/>
              </a:defRPr>
            </a:pPr>
            <a:r>
              <a:rPr sz="1800" b="1">
                <a:solidFill>
                  <a:srgbClr val="5E6B6B"/>
                </a:solidFill>
                <a:latin typeface="BIZ UDGothic"/>
                <a:ea typeface="BIZ UDGothic"/>
                <a:cs typeface="BIZ UDGothic"/>
              </a:rPr>
              <a:t>＝</a:t>
            </a:r>
          </a:p>
        </p:txBody>
      </p:sp>
      <p:sp>
        <p:nvSpPr>
          <p:cNvPr id="17" name="正方形/長方形 16">
            <a:extLst>
              <a:ext uri="{FF2B5EF4-FFF2-40B4-BE49-F238E27FC236}">
                <a16:creationId xmlns:a16="http://schemas.microsoft.com/office/drawing/2014/main" id="{631588EF-B247-494F-8C84-073B5E9A4FA1}"/>
              </a:ext>
            </a:extLst>
          </p:cNvPr>
          <p:cNvSpPr>
            <a:spLocks noGrp="1"/>
          </p:cNvSpPr>
          <p:nvPr/>
        </p:nvSpPr>
        <p:spPr>
          <a:xfrm>
            <a:off x="7048500" y="3895725"/>
            <a:ext cx="4114800" cy="609600"/>
          </a:xfrm>
          <a:prstGeom prst="rect">
            <a:avLst/>
          </a:prstGeom>
          <a:noFill/>
          <a:ln w="0">
            <a:noFill/>
            <a:prstDash val="solid"/>
          </a:ln>
        </p:spPr>
        <p:txBody>
          <a:bodyPr anchor="t"/>
          <a:lstStyle/>
          <a:p>
            <a:pPr algn="ctr">
              <a:defRPr sz="3450" b="1">
                <a:solidFill>
                  <a:srgbClr val="176B67"/>
                </a:solidFill>
                <a:latin typeface="BIZ UDGothic"/>
                <a:ea typeface="BIZ UDGothic"/>
                <a:cs typeface="BIZ UDGothic"/>
              </a:defRPr>
            </a:pPr>
            <a:r>
              <a:rPr sz="3450" b="1">
                <a:solidFill>
                  <a:srgbClr val="176B67"/>
                </a:solidFill>
                <a:latin typeface="BIZ UDGothic"/>
                <a:ea typeface="BIZ UDGothic"/>
                <a:cs typeface="BIZ UDGothic"/>
              </a:rPr>
              <a:t>800円</a:t>
            </a:r>
          </a:p>
        </p:txBody>
      </p:sp>
      <p:sp>
        <p:nvSpPr>
          <p:cNvPr id="18" name="正方形/長方形 17">
            <a:extLst>
              <a:ext uri="{FF2B5EF4-FFF2-40B4-BE49-F238E27FC236}">
                <a16:creationId xmlns:a16="http://schemas.microsoft.com/office/drawing/2014/main" id="{6EC9274F-76E5-4FDB-82C6-A5BA71063730}"/>
              </a:ext>
            </a:extLst>
          </p:cNvPr>
          <p:cNvSpPr>
            <a:spLocks noGrp="1"/>
          </p:cNvSpPr>
          <p:nvPr/>
        </p:nvSpPr>
        <p:spPr>
          <a:xfrm>
            <a:off x="514350" y="4972050"/>
            <a:ext cx="11163300" cy="933450"/>
          </a:xfrm>
          <a:prstGeom prst="rect">
            <a:avLst/>
          </a:prstGeom>
          <a:solidFill>
            <a:srgbClr val="FFF5D9"/>
          </a:solidFill>
          <a:ln w="9525">
            <a:solidFill>
              <a:srgbClr val="A36A00"/>
            </a:solidFill>
            <a:prstDash val="solid"/>
          </a:ln>
        </p:spPr>
        <p:txBody>
          <a:bodyPr/>
          <a:lstStyle/>
          <a:p>
            <a:endParaRPr lang="ja-JP" altLang="en-US"/>
          </a:p>
        </p:txBody>
      </p:sp>
      <p:sp>
        <p:nvSpPr>
          <p:cNvPr id="19" name="正方形/長方形 18">
            <a:extLst>
              <a:ext uri="{FF2B5EF4-FFF2-40B4-BE49-F238E27FC236}">
                <a16:creationId xmlns:a16="http://schemas.microsoft.com/office/drawing/2014/main" id="{D2067C01-3164-4051-94EC-E63F38F23DF1}"/>
              </a:ext>
            </a:extLst>
          </p:cNvPr>
          <p:cNvSpPr>
            <a:spLocks noGrp="1"/>
          </p:cNvSpPr>
          <p:nvPr/>
        </p:nvSpPr>
        <p:spPr>
          <a:xfrm>
            <a:off x="742950" y="5172075"/>
            <a:ext cx="1809750" cy="285750"/>
          </a:xfrm>
          <a:prstGeom prst="rect">
            <a:avLst/>
          </a:prstGeom>
          <a:noFill/>
          <a:ln w="0">
            <a:noFill/>
            <a:prstDash val="solid"/>
          </a:ln>
        </p:spPr>
        <p:txBody>
          <a:bodyPr anchor="t"/>
          <a:lstStyle/>
          <a:p>
            <a:pPr algn="l">
              <a:defRPr sz="1425" b="1">
                <a:solidFill>
                  <a:srgbClr val="A36A00"/>
                </a:solidFill>
                <a:latin typeface="BIZ UDGothic"/>
                <a:ea typeface="BIZ UDGothic"/>
                <a:cs typeface="BIZ UDGothic"/>
              </a:defRPr>
            </a:pPr>
            <a:r>
              <a:rPr sz="1425" b="1">
                <a:solidFill>
                  <a:srgbClr val="A36A00"/>
                </a:solidFill>
                <a:latin typeface="BIZ UDGothic"/>
                <a:ea typeface="BIZ UDGothic"/>
                <a:cs typeface="BIZ UDGothic"/>
              </a:rPr>
              <a:t>非課税の例</a:t>
            </a:r>
          </a:p>
        </p:txBody>
      </p:sp>
      <p:sp>
        <p:nvSpPr>
          <p:cNvPr id="20" name="正方形/長方形 19">
            <a:extLst>
              <a:ext uri="{FF2B5EF4-FFF2-40B4-BE49-F238E27FC236}">
                <a16:creationId xmlns:a16="http://schemas.microsoft.com/office/drawing/2014/main" id="{30808588-CC27-4CF9-B3FD-47F6D94F0D2A}"/>
              </a:ext>
            </a:extLst>
          </p:cNvPr>
          <p:cNvSpPr>
            <a:spLocks noGrp="1"/>
          </p:cNvSpPr>
          <p:nvPr/>
        </p:nvSpPr>
        <p:spPr>
          <a:xfrm>
            <a:off x="2571750" y="5124450"/>
            <a:ext cx="8572500" cy="361950"/>
          </a:xfrm>
          <a:prstGeom prst="rect">
            <a:avLst/>
          </a:prstGeom>
          <a:noFill/>
          <a:ln w="0">
            <a:noFill/>
            <a:prstDash val="solid"/>
          </a:ln>
        </p:spPr>
        <p:txBody>
          <a:bodyPr anchor="t"/>
          <a:lstStyle/>
          <a:p>
            <a:pPr algn="l">
              <a:defRPr sz="1800" b="1">
                <a:solidFill>
                  <a:srgbClr val="173A3A"/>
                </a:solidFill>
                <a:latin typeface="BIZ UDGothic"/>
                <a:ea typeface="BIZ UDGothic"/>
                <a:cs typeface="BIZ UDGothic"/>
              </a:defRPr>
            </a:pPr>
            <a:r>
              <a:rPr sz="1800" b="1">
                <a:solidFill>
                  <a:srgbClr val="173A3A"/>
                </a:solidFill>
                <a:latin typeface="BIZ UDGothic"/>
                <a:ea typeface="BIZ UDGothic"/>
                <a:cs typeface="BIZ UDGothic"/>
              </a:rPr>
              <a:t>税抜きの宿泊料金が 4,900円 の場合 → 宿泊税はかかりません</a:t>
            </a:r>
          </a:p>
        </p:txBody>
      </p:sp>
      <p:sp>
        <p:nvSpPr>
          <p:cNvPr id="21" name="正方形/長方形 20">
            <a:extLst>
              <a:ext uri="{FF2B5EF4-FFF2-40B4-BE49-F238E27FC236}">
                <a16:creationId xmlns:a16="http://schemas.microsoft.com/office/drawing/2014/main" id="{2001710F-9FE3-4518-B53A-42505F39FF4C}"/>
              </a:ext>
            </a:extLst>
          </p:cNvPr>
          <p:cNvSpPr>
            <a:spLocks noGrp="1"/>
          </p:cNvSpPr>
          <p:nvPr/>
        </p:nvSpPr>
        <p:spPr>
          <a:xfrm>
            <a:off x="2571750" y="5514975"/>
            <a:ext cx="7239000" cy="228600"/>
          </a:xfrm>
          <a:prstGeom prst="rect">
            <a:avLst/>
          </a:prstGeom>
          <a:noFill/>
          <a:ln w="0">
            <a:noFill/>
            <a:prstDash val="solid"/>
          </a:ln>
        </p:spPr>
        <p:txBody>
          <a:bodyPr anchor="t"/>
          <a:lstStyle/>
          <a:p>
            <a:pPr algn="l">
              <a:defRPr sz="1200" b="0">
                <a:solidFill>
                  <a:srgbClr val="5E6B6B"/>
                </a:solidFill>
                <a:latin typeface="BIZ UDGothic"/>
                <a:ea typeface="BIZ UDGothic"/>
                <a:cs typeface="BIZ UDGothic"/>
              </a:defRPr>
            </a:pPr>
            <a:r>
              <a:rPr sz="1200" b="0">
                <a:solidFill>
                  <a:srgbClr val="5E6B6B"/>
                </a:solidFill>
                <a:latin typeface="BIZ UDGothic"/>
                <a:ea typeface="BIZ UDGothic"/>
                <a:cs typeface="BIZ UDGothic"/>
              </a:rPr>
              <a:t>※1人1泊あたりの宿泊料金で判定します。</a:t>
            </a:r>
          </a:p>
        </p:txBody>
      </p:sp>
    </p:spTree>
    <p:extLst>
      <p:ext uri="{BB962C8B-B14F-4D97-AF65-F5344CB8AC3E}">
        <p14:creationId xmlns:p14="http://schemas.microsoft.com/office/powerpoint/2010/main" val="1244504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 name="正方形/長方形 17">
            <a:extLst>
              <a:ext uri="{FF2B5EF4-FFF2-40B4-BE49-F238E27FC236}">
                <a16:creationId xmlns:a16="http://schemas.microsoft.com/office/drawing/2014/main" id="{1A756E4C-6F4D-4F5B-AC6B-4A79767384C7}"/>
              </a:ext>
            </a:extLst>
          </p:cNvPr>
          <p:cNvSpPr>
            <a:spLocks noGrp="1"/>
          </p:cNvSpPr>
          <p:nvPr/>
        </p:nvSpPr>
        <p:spPr>
          <a:xfrm>
            <a:off x="514350" y="266700"/>
            <a:ext cx="4953000" cy="238125"/>
          </a:xfrm>
          <a:prstGeom prst="rect">
            <a:avLst/>
          </a:prstGeom>
          <a:noFill/>
          <a:ln w="0">
            <a:noFill/>
            <a:prstDash val="solid"/>
          </a:ln>
        </p:spPr>
        <p:txBody>
          <a:bodyPr anchor="t"/>
          <a:lstStyle/>
          <a:p>
            <a:pPr algn="l">
              <a:defRPr sz="1200" b="1">
                <a:solidFill>
                  <a:srgbClr val="176B67"/>
                </a:solidFill>
                <a:latin typeface="BIZ UDGothic"/>
                <a:ea typeface="BIZ UDGothic"/>
                <a:cs typeface="BIZ UDGothic"/>
              </a:defRPr>
            </a:pPr>
            <a:r>
              <a:rPr sz="1200" b="1">
                <a:solidFill>
                  <a:srgbClr val="176B67"/>
                </a:solidFill>
                <a:latin typeface="BIZ UDGothic"/>
                <a:ea typeface="BIZ UDGothic"/>
                <a:cs typeface="BIZ UDGothic"/>
              </a:rPr>
              <a:t>多治見市 宿泊税制度案</a:t>
            </a:r>
          </a:p>
        </p:txBody>
      </p:sp>
      <p:sp>
        <p:nvSpPr>
          <p:cNvPr id="2" name="正方形/長方形 1">
            <a:extLst>
              <a:ext uri="{FF2B5EF4-FFF2-40B4-BE49-F238E27FC236}">
                <a16:creationId xmlns:a16="http://schemas.microsoft.com/office/drawing/2014/main" id="{EB6E1B82-8A55-4D53-9D8A-5ED1B2F4DE8A}"/>
              </a:ext>
            </a:extLst>
          </p:cNvPr>
          <p:cNvSpPr>
            <a:spLocks noGrp="1"/>
          </p:cNvSpPr>
          <p:nvPr/>
        </p:nvSpPr>
        <p:spPr>
          <a:xfrm>
            <a:off x="514350" y="590550"/>
            <a:ext cx="11125200" cy="609600"/>
          </a:xfrm>
          <a:prstGeom prst="rect">
            <a:avLst/>
          </a:prstGeom>
          <a:noFill/>
          <a:ln w="0">
            <a:noFill/>
            <a:prstDash val="solid"/>
          </a:ln>
        </p:spPr>
        <p:txBody>
          <a:bodyPr anchor="t"/>
          <a:lstStyle/>
          <a:p>
            <a:pPr algn="l">
              <a:defRPr sz="2850" b="1">
                <a:solidFill>
                  <a:srgbClr val="173A3A"/>
                </a:solidFill>
                <a:latin typeface="BIZ UDGothic"/>
                <a:ea typeface="BIZ UDGothic"/>
                <a:cs typeface="BIZ UDGothic"/>
              </a:defRPr>
            </a:pPr>
            <a:r>
              <a:rPr sz="2850" b="1">
                <a:solidFill>
                  <a:srgbClr val="173A3A"/>
                </a:solidFill>
                <a:latin typeface="BIZ UDGothic"/>
                <a:ea typeface="BIZ UDGothic"/>
                <a:cs typeface="BIZ UDGothic"/>
              </a:rPr>
              <a:t>年齢や学校行事など、一定の場合は免除します</a:t>
            </a:r>
          </a:p>
        </p:txBody>
      </p:sp>
      <p:sp>
        <p:nvSpPr>
          <p:cNvPr id="3" name="直線コネクタ 2">
            <a:extLst>
              <a:ext uri="{FF2B5EF4-FFF2-40B4-BE49-F238E27FC236}">
                <a16:creationId xmlns:a16="http://schemas.microsoft.com/office/drawing/2014/main" id="{2E39C949-FE5A-4979-84C6-42A58A50B716}"/>
              </a:ext>
            </a:extLst>
          </p:cNvPr>
          <p:cNvSpPr>
            <a:spLocks noGrp="1"/>
          </p:cNvSpPr>
          <p:nvPr/>
        </p:nvSpPr>
        <p:spPr>
          <a:xfrm>
            <a:off x="514350" y="1285875"/>
            <a:ext cx="11163300" cy="0"/>
          </a:xfrm>
          <a:prstGeom prst="line">
            <a:avLst/>
          </a:prstGeom>
          <a:noFill/>
          <a:ln w="28575">
            <a:solidFill>
              <a:srgbClr val="176B67"/>
            </a:solidFill>
            <a:prstDash val="solid"/>
          </a:ln>
        </p:spPr>
        <p:txBody>
          <a:bodyPr/>
          <a:lstStyle/>
          <a:p>
            <a:endParaRPr lang="ja-JP" altLang="en-US"/>
          </a:p>
        </p:txBody>
      </p:sp>
      <p:sp>
        <p:nvSpPr>
          <p:cNvPr id="4" name="正方形/長方形 3">
            <a:extLst>
              <a:ext uri="{FF2B5EF4-FFF2-40B4-BE49-F238E27FC236}">
                <a16:creationId xmlns:a16="http://schemas.microsoft.com/office/drawing/2014/main" id="{3F7597A1-1CEB-45FE-B369-94774167EAA4}"/>
              </a:ext>
            </a:extLst>
          </p:cNvPr>
          <p:cNvSpPr>
            <a:spLocks noGrp="1"/>
          </p:cNvSpPr>
          <p:nvPr/>
        </p:nvSpPr>
        <p:spPr>
          <a:xfrm>
            <a:off x="11191875" y="6429375"/>
            <a:ext cx="476250" cy="190500"/>
          </a:xfrm>
          <a:prstGeom prst="rect">
            <a:avLst/>
          </a:prstGeom>
          <a:noFill/>
          <a:ln w="0">
            <a:noFill/>
            <a:prstDash val="solid"/>
          </a:ln>
        </p:spPr>
        <p:txBody>
          <a:bodyPr anchor="t"/>
          <a:lstStyle/>
          <a:p>
            <a:pPr algn="r">
              <a:defRPr sz="1200" b="0">
                <a:solidFill>
                  <a:srgbClr val="5E6B6B"/>
                </a:solidFill>
                <a:latin typeface="BIZ UDGothic"/>
                <a:ea typeface="BIZ UDGothic"/>
                <a:cs typeface="BIZ UDGothic"/>
              </a:defRPr>
            </a:pPr>
            <a:r>
              <a:rPr sz="1200" b="0">
                <a:solidFill>
                  <a:srgbClr val="5E6B6B"/>
                </a:solidFill>
                <a:latin typeface="BIZ UDGothic"/>
                <a:ea typeface="BIZ UDGothic"/>
                <a:cs typeface="BIZ UDGothic"/>
              </a:rPr>
              <a:t>06</a:t>
            </a:r>
          </a:p>
        </p:txBody>
      </p:sp>
      <p:sp>
        <p:nvSpPr>
          <p:cNvPr id="5" name="正方形/長方形 4">
            <a:extLst>
              <a:ext uri="{FF2B5EF4-FFF2-40B4-BE49-F238E27FC236}">
                <a16:creationId xmlns:a16="http://schemas.microsoft.com/office/drawing/2014/main" id="{ACF21C05-4035-4279-912F-B0C3C87FB448}"/>
              </a:ext>
            </a:extLst>
          </p:cNvPr>
          <p:cNvSpPr>
            <a:spLocks noGrp="1"/>
          </p:cNvSpPr>
          <p:nvPr/>
        </p:nvSpPr>
        <p:spPr>
          <a:xfrm>
            <a:off x="514350" y="6391275"/>
            <a:ext cx="7239000" cy="200025"/>
          </a:xfrm>
          <a:prstGeom prst="rect">
            <a:avLst/>
          </a:prstGeom>
          <a:noFill/>
          <a:ln w="0">
            <a:noFill/>
            <a:prstDash val="solid"/>
          </a:ln>
        </p:spPr>
        <p:txBody>
          <a:bodyPr anchor="t"/>
          <a:lstStyle/>
          <a:p>
            <a:pPr algn="l">
              <a:defRPr sz="1200" b="0">
                <a:solidFill>
                  <a:srgbClr val="5E6B6B"/>
                </a:solidFill>
                <a:latin typeface="BIZ UDGothic"/>
                <a:ea typeface="BIZ UDGothic"/>
                <a:cs typeface="BIZ UDGothic"/>
              </a:defRPr>
            </a:pPr>
            <a:r>
              <a:rPr sz="1200" b="0">
                <a:solidFill>
                  <a:srgbClr val="5E6B6B"/>
                </a:solidFill>
                <a:latin typeface="BIZ UDGothic"/>
                <a:ea typeface="BIZ UDGothic"/>
                <a:cs typeface="BIZ UDGothic"/>
              </a:rPr>
              <a:t>※令和8年8月時点の制度案です。今後変更となる場合があります。</a:t>
            </a:r>
          </a:p>
        </p:txBody>
      </p:sp>
      <p:sp>
        <p:nvSpPr>
          <p:cNvPr id="6" name="正方形/長方形 5">
            <a:extLst>
              <a:ext uri="{FF2B5EF4-FFF2-40B4-BE49-F238E27FC236}">
                <a16:creationId xmlns:a16="http://schemas.microsoft.com/office/drawing/2014/main" id="{0A4875C3-D169-469B-9464-7E37101BF539}"/>
              </a:ext>
            </a:extLst>
          </p:cNvPr>
          <p:cNvSpPr>
            <a:spLocks noGrp="1"/>
          </p:cNvSpPr>
          <p:nvPr/>
        </p:nvSpPr>
        <p:spPr>
          <a:xfrm>
            <a:off x="514350" y="1504950"/>
            <a:ext cx="11049000" cy="428625"/>
          </a:xfrm>
          <a:prstGeom prst="rect">
            <a:avLst/>
          </a:prstGeom>
          <a:noFill/>
          <a:ln w="0">
            <a:noFill/>
            <a:prstDash val="solid"/>
          </a:ln>
        </p:spPr>
        <p:txBody>
          <a:bodyPr anchor="t"/>
          <a:lstStyle/>
          <a:p>
            <a:pPr algn="l">
              <a:defRPr sz="1575" b="0">
                <a:solidFill>
                  <a:srgbClr val="173A3A"/>
                </a:solidFill>
                <a:latin typeface="BIZ UDGothic"/>
                <a:ea typeface="BIZ UDGothic"/>
                <a:cs typeface="BIZ UDGothic"/>
              </a:defRPr>
            </a:pPr>
            <a:r>
              <a:rPr sz="1575" b="0">
                <a:solidFill>
                  <a:srgbClr val="173A3A"/>
                </a:solidFill>
                <a:latin typeface="BIZ UDGothic"/>
                <a:ea typeface="BIZ UDGothic"/>
                <a:cs typeface="BIZ UDGothic"/>
              </a:rPr>
              <a:t>観光・仕事・帰省・通院など、宿泊の目的にかかわらず対象です。ただし、次の場合は課税しません。</a:t>
            </a:r>
          </a:p>
        </p:txBody>
      </p:sp>
      <p:sp>
        <p:nvSpPr>
          <p:cNvPr id="7" name="角丸四角形 6">
            <a:extLst>
              <a:ext uri="{FF2B5EF4-FFF2-40B4-BE49-F238E27FC236}">
                <a16:creationId xmlns:a16="http://schemas.microsoft.com/office/drawing/2014/main" id="{B265D7C3-C4D0-4DEA-8ED6-F33EA340364C}"/>
              </a:ext>
            </a:extLst>
          </p:cNvPr>
          <p:cNvSpPr>
            <a:spLocks noGrp="1"/>
          </p:cNvSpPr>
          <p:nvPr/>
        </p:nvSpPr>
        <p:spPr>
          <a:xfrm>
            <a:off x="514350" y="2209800"/>
            <a:ext cx="685800" cy="685800"/>
          </a:xfrm>
          <a:prstGeom prst="roundRect">
            <a:avLst>
              <a:gd name="adj" fmla="val 50000"/>
            </a:avLst>
          </a:prstGeom>
          <a:solidFill>
            <a:srgbClr val="EAF5F3"/>
          </a:solidFill>
          <a:ln w="9525">
            <a:solidFill>
              <a:srgbClr val="176B67"/>
            </a:solidFill>
            <a:prstDash val="solid"/>
          </a:ln>
        </p:spPr>
        <p:txBody>
          <a:bodyPr anchor="ctr"/>
          <a:lstStyle/>
          <a:p>
            <a:pPr algn="ctr">
              <a:defRPr sz="2100" b="1">
                <a:solidFill>
                  <a:srgbClr val="176B67"/>
                </a:solidFill>
                <a:latin typeface="BIZ UDGothic"/>
                <a:ea typeface="BIZ UDGothic"/>
                <a:cs typeface="BIZ UDGothic"/>
              </a:defRPr>
            </a:pPr>
            <a:r>
              <a:rPr sz="2100" b="1">
                <a:solidFill>
                  <a:srgbClr val="176B67"/>
                </a:solidFill>
                <a:latin typeface="BIZ UDGothic"/>
                <a:ea typeface="BIZ UDGothic"/>
                <a:cs typeface="BIZ UDGothic"/>
              </a:rPr>
              <a:t>1</a:t>
            </a:r>
          </a:p>
        </p:txBody>
      </p:sp>
      <p:sp>
        <p:nvSpPr>
          <p:cNvPr id="8" name="正方形/長方形 7">
            <a:extLst>
              <a:ext uri="{FF2B5EF4-FFF2-40B4-BE49-F238E27FC236}">
                <a16:creationId xmlns:a16="http://schemas.microsoft.com/office/drawing/2014/main" id="{EA63BE39-D719-4263-8D1E-85597ABA348E}"/>
              </a:ext>
            </a:extLst>
          </p:cNvPr>
          <p:cNvSpPr>
            <a:spLocks noGrp="1"/>
          </p:cNvSpPr>
          <p:nvPr/>
        </p:nvSpPr>
        <p:spPr>
          <a:xfrm>
            <a:off x="1504950" y="2219325"/>
            <a:ext cx="9620250" cy="314325"/>
          </a:xfrm>
          <a:prstGeom prst="rect">
            <a:avLst/>
          </a:prstGeom>
          <a:noFill/>
          <a:ln w="0">
            <a:noFill/>
            <a:prstDash val="solid"/>
          </a:ln>
        </p:spPr>
        <p:txBody>
          <a:bodyPr anchor="t"/>
          <a:lstStyle/>
          <a:p>
            <a:pPr algn="l">
              <a:defRPr sz="1725" b="1">
                <a:solidFill>
                  <a:srgbClr val="173A3A"/>
                </a:solidFill>
                <a:latin typeface="BIZ UDGothic"/>
                <a:ea typeface="BIZ UDGothic"/>
                <a:cs typeface="BIZ UDGothic"/>
              </a:defRPr>
            </a:pPr>
            <a:r>
              <a:rPr sz="1725" b="1">
                <a:solidFill>
                  <a:srgbClr val="173A3A"/>
                </a:solidFill>
                <a:latin typeface="BIZ UDGothic"/>
                <a:ea typeface="BIZ UDGothic"/>
                <a:cs typeface="BIZ UDGothic"/>
              </a:rPr>
              <a:t>12歳に達した日以後、最初の3月31日までの方</a:t>
            </a:r>
          </a:p>
        </p:txBody>
      </p:sp>
      <p:sp>
        <p:nvSpPr>
          <p:cNvPr id="9" name="正方形/長方形 8">
            <a:extLst>
              <a:ext uri="{FF2B5EF4-FFF2-40B4-BE49-F238E27FC236}">
                <a16:creationId xmlns:a16="http://schemas.microsoft.com/office/drawing/2014/main" id="{2634793E-1469-4DA5-84E4-30E4144F31C4}"/>
              </a:ext>
            </a:extLst>
          </p:cNvPr>
          <p:cNvSpPr>
            <a:spLocks noGrp="1"/>
          </p:cNvSpPr>
          <p:nvPr/>
        </p:nvSpPr>
        <p:spPr>
          <a:xfrm>
            <a:off x="1504950" y="2619375"/>
            <a:ext cx="9620250" cy="276225"/>
          </a:xfrm>
          <a:prstGeom prst="rect">
            <a:avLst/>
          </a:prstGeom>
          <a:noFill/>
          <a:ln w="0">
            <a:noFill/>
            <a:prstDash val="solid"/>
          </a:ln>
        </p:spPr>
        <p:txBody>
          <a:bodyPr anchor="t"/>
          <a:lstStyle/>
          <a:p>
            <a:pPr algn="l">
              <a:defRPr sz="1275" b="0">
                <a:solidFill>
                  <a:srgbClr val="5E6B6B"/>
                </a:solidFill>
                <a:latin typeface="BIZ UDGothic"/>
                <a:ea typeface="BIZ UDGothic"/>
                <a:cs typeface="BIZ UDGothic"/>
              </a:defRPr>
            </a:pPr>
            <a:r>
              <a:rPr sz="1275" b="0">
                <a:solidFill>
                  <a:srgbClr val="5E6B6B"/>
                </a:solidFill>
                <a:latin typeface="BIZ UDGothic"/>
                <a:ea typeface="BIZ UDGothic"/>
                <a:cs typeface="BIZ UDGothic"/>
              </a:rPr>
              <a:t>小学生相当までを想定しています。</a:t>
            </a:r>
          </a:p>
        </p:txBody>
      </p:sp>
      <p:sp>
        <p:nvSpPr>
          <p:cNvPr id="10" name="直線コネクタ 9">
            <a:extLst>
              <a:ext uri="{FF2B5EF4-FFF2-40B4-BE49-F238E27FC236}">
                <a16:creationId xmlns:a16="http://schemas.microsoft.com/office/drawing/2014/main" id="{2F84E25E-EA53-4B7B-9D0F-7FBDCD8D7CAC}"/>
              </a:ext>
            </a:extLst>
          </p:cNvPr>
          <p:cNvSpPr>
            <a:spLocks noGrp="1"/>
          </p:cNvSpPr>
          <p:nvPr/>
        </p:nvSpPr>
        <p:spPr>
          <a:xfrm>
            <a:off x="1504950" y="3076575"/>
            <a:ext cx="9667875" cy="0"/>
          </a:xfrm>
          <a:prstGeom prst="line">
            <a:avLst/>
          </a:prstGeom>
          <a:noFill/>
          <a:ln w="9525">
            <a:solidFill>
              <a:srgbClr val="C7DAD7"/>
            </a:solidFill>
            <a:prstDash val="solid"/>
          </a:ln>
        </p:spPr>
        <p:txBody>
          <a:bodyPr/>
          <a:lstStyle/>
          <a:p>
            <a:endParaRPr lang="ja-JP" altLang="en-US"/>
          </a:p>
        </p:txBody>
      </p:sp>
      <p:sp>
        <p:nvSpPr>
          <p:cNvPr id="11" name="角丸四角形 10">
            <a:extLst>
              <a:ext uri="{FF2B5EF4-FFF2-40B4-BE49-F238E27FC236}">
                <a16:creationId xmlns:a16="http://schemas.microsoft.com/office/drawing/2014/main" id="{D5812A8F-135B-47ED-8852-9E54E555ED4F}"/>
              </a:ext>
            </a:extLst>
          </p:cNvPr>
          <p:cNvSpPr>
            <a:spLocks noGrp="1"/>
          </p:cNvSpPr>
          <p:nvPr/>
        </p:nvSpPr>
        <p:spPr>
          <a:xfrm>
            <a:off x="514350" y="3209925"/>
            <a:ext cx="685800" cy="685800"/>
          </a:xfrm>
          <a:prstGeom prst="roundRect">
            <a:avLst>
              <a:gd name="adj" fmla="val 50000"/>
            </a:avLst>
          </a:prstGeom>
          <a:solidFill>
            <a:srgbClr val="EAF5F3"/>
          </a:solidFill>
          <a:ln w="9525">
            <a:solidFill>
              <a:srgbClr val="176B67"/>
            </a:solidFill>
            <a:prstDash val="solid"/>
          </a:ln>
        </p:spPr>
        <p:txBody>
          <a:bodyPr anchor="ctr"/>
          <a:lstStyle/>
          <a:p>
            <a:pPr algn="ctr">
              <a:defRPr sz="2100" b="1">
                <a:solidFill>
                  <a:srgbClr val="176B67"/>
                </a:solidFill>
                <a:latin typeface="BIZ UDGothic"/>
                <a:ea typeface="BIZ UDGothic"/>
                <a:cs typeface="BIZ UDGothic"/>
              </a:defRPr>
            </a:pPr>
            <a:r>
              <a:rPr sz="2100" b="1">
                <a:solidFill>
                  <a:srgbClr val="176B67"/>
                </a:solidFill>
                <a:latin typeface="BIZ UDGothic"/>
                <a:ea typeface="BIZ UDGothic"/>
                <a:cs typeface="BIZ UDGothic"/>
              </a:rPr>
              <a:t>2</a:t>
            </a:r>
          </a:p>
        </p:txBody>
      </p:sp>
      <p:sp>
        <p:nvSpPr>
          <p:cNvPr id="12" name="正方形/長方形 11">
            <a:extLst>
              <a:ext uri="{FF2B5EF4-FFF2-40B4-BE49-F238E27FC236}">
                <a16:creationId xmlns:a16="http://schemas.microsoft.com/office/drawing/2014/main" id="{AAE7387C-EF39-4D0B-8C45-96771A23B972}"/>
              </a:ext>
            </a:extLst>
          </p:cNvPr>
          <p:cNvSpPr>
            <a:spLocks noGrp="1"/>
          </p:cNvSpPr>
          <p:nvPr/>
        </p:nvSpPr>
        <p:spPr>
          <a:xfrm>
            <a:off x="1504950" y="3219450"/>
            <a:ext cx="9620250" cy="314325"/>
          </a:xfrm>
          <a:prstGeom prst="rect">
            <a:avLst/>
          </a:prstGeom>
          <a:noFill/>
          <a:ln w="0">
            <a:noFill/>
            <a:prstDash val="solid"/>
          </a:ln>
        </p:spPr>
        <p:txBody>
          <a:bodyPr anchor="t"/>
          <a:lstStyle/>
          <a:p>
            <a:pPr algn="l">
              <a:defRPr sz="1725" b="1">
                <a:solidFill>
                  <a:srgbClr val="173A3A"/>
                </a:solidFill>
                <a:latin typeface="BIZ UDGothic"/>
                <a:ea typeface="BIZ UDGothic"/>
                <a:cs typeface="BIZ UDGothic"/>
              </a:defRPr>
            </a:pPr>
            <a:r>
              <a:rPr sz="1725" b="1">
                <a:solidFill>
                  <a:srgbClr val="173A3A"/>
                </a:solidFill>
                <a:latin typeface="BIZ UDGothic"/>
                <a:ea typeface="BIZ UDGothic"/>
                <a:cs typeface="BIZ UDGothic"/>
              </a:rPr>
              <a:t>学校が主催する教育活動の参加者・引率者</a:t>
            </a:r>
          </a:p>
        </p:txBody>
      </p:sp>
      <p:sp>
        <p:nvSpPr>
          <p:cNvPr id="13" name="正方形/長方形 12">
            <a:extLst>
              <a:ext uri="{FF2B5EF4-FFF2-40B4-BE49-F238E27FC236}">
                <a16:creationId xmlns:a16="http://schemas.microsoft.com/office/drawing/2014/main" id="{82A1D888-C805-42AB-8435-FC01834C1121}"/>
              </a:ext>
            </a:extLst>
          </p:cNvPr>
          <p:cNvSpPr>
            <a:spLocks noGrp="1"/>
          </p:cNvSpPr>
          <p:nvPr/>
        </p:nvSpPr>
        <p:spPr>
          <a:xfrm>
            <a:off x="1504950" y="3619500"/>
            <a:ext cx="9620250" cy="276225"/>
          </a:xfrm>
          <a:prstGeom prst="rect">
            <a:avLst/>
          </a:prstGeom>
          <a:noFill/>
          <a:ln w="0">
            <a:noFill/>
            <a:prstDash val="solid"/>
          </a:ln>
        </p:spPr>
        <p:txBody>
          <a:bodyPr anchor="t"/>
          <a:lstStyle/>
          <a:p>
            <a:pPr algn="l">
              <a:defRPr sz="1275" b="0">
                <a:solidFill>
                  <a:srgbClr val="5E6B6B"/>
                </a:solidFill>
                <a:latin typeface="BIZ UDGothic"/>
                <a:ea typeface="BIZ UDGothic"/>
                <a:cs typeface="BIZ UDGothic"/>
              </a:defRPr>
            </a:pPr>
            <a:r>
              <a:rPr sz="1275" b="0">
                <a:solidFill>
                  <a:srgbClr val="5E6B6B"/>
                </a:solidFill>
                <a:latin typeface="BIZ UDGothic"/>
                <a:ea typeface="BIZ UDGothic"/>
                <a:cs typeface="BIZ UDGothic"/>
              </a:rPr>
              <a:t>大学を除く学校の修学旅行・宿泊学習などを想定しています。</a:t>
            </a:r>
          </a:p>
        </p:txBody>
      </p:sp>
      <p:sp>
        <p:nvSpPr>
          <p:cNvPr id="14" name="直線コネクタ 13">
            <a:extLst>
              <a:ext uri="{FF2B5EF4-FFF2-40B4-BE49-F238E27FC236}">
                <a16:creationId xmlns:a16="http://schemas.microsoft.com/office/drawing/2014/main" id="{0BA8719C-F1F9-412E-B736-6CADEDC6F186}"/>
              </a:ext>
            </a:extLst>
          </p:cNvPr>
          <p:cNvSpPr>
            <a:spLocks noGrp="1"/>
          </p:cNvSpPr>
          <p:nvPr/>
        </p:nvSpPr>
        <p:spPr>
          <a:xfrm>
            <a:off x="1504950" y="4076700"/>
            <a:ext cx="9667875" cy="0"/>
          </a:xfrm>
          <a:prstGeom prst="line">
            <a:avLst/>
          </a:prstGeom>
          <a:noFill/>
          <a:ln w="9525">
            <a:solidFill>
              <a:srgbClr val="C7DAD7"/>
            </a:solidFill>
            <a:prstDash val="solid"/>
          </a:ln>
        </p:spPr>
        <p:txBody>
          <a:bodyPr/>
          <a:lstStyle/>
          <a:p>
            <a:endParaRPr lang="ja-JP" altLang="en-US"/>
          </a:p>
        </p:txBody>
      </p:sp>
      <p:sp>
        <p:nvSpPr>
          <p:cNvPr id="15" name="角丸四角形 14">
            <a:extLst>
              <a:ext uri="{FF2B5EF4-FFF2-40B4-BE49-F238E27FC236}">
                <a16:creationId xmlns:a16="http://schemas.microsoft.com/office/drawing/2014/main" id="{523A0AB3-556B-44CF-B86E-3915E9B04863}"/>
              </a:ext>
            </a:extLst>
          </p:cNvPr>
          <p:cNvSpPr>
            <a:spLocks noGrp="1"/>
          </p:cNvSpPr>
          <p:nvPr/>
        </p:nvSpPr>
        <p:spPr>
          <a:xfrm>
            <a:off x="514350" y="4210050"/>
            <a:ext cx="685800" cy="685800"/>
          </a:xfrm>
          <a:prstGeom prst="roundRect">
            <a:avLst>
              <a:gd name="adj" fmla="val 50000"/>
            </a:avLst>
          </a:prstGeom>
          <a:solidFill>
            <a:srgbClr val="FFF5D9"/>
          </a:solidFill>
          <a:ln w="9525">
            <a:solidFill>
              <a:srgbClr val="A36A00"/>
            </a:solidFill>
            <a:prstDash val="solid"/>
          </a:ln>
        </p:spPr>
        <p:txBody>
          <a:bodyPr anchor="ctr"/>
          <a:lstStyle/>
          <a:p>
            <a:pPr algn="ctr">
              <a:defRPr sz="2100" b="1">
                <a:solidFill>
                  <a:srgbClr val="A36A00"/>
                </a:solidFill>
                <a:latin typeface="BIZ UDGothic"/>
                <a:ea typeface="BIZ UDGothic"/>
                <a:cs typeface="BIZ UDGothic"/>
              </a:defRPr>
            </a:pPr>
            <a:r>
              <a:rPr sz="2100" b="1">
                <a:solidFill>
                  <a:srgbClr val="A36A00"/>
                </a:solidFill>
                <a:latin typeface="BIZ UDGothic"/>
                <a:ea typeface="BIZ UDGothic"/>
                <a:cs typeface="BIZ UDGothic"/>
              </a:rPr>
              <a:t>3</a:t>
            </a:r>
          </a:p>
        </p:txBody>
      </p:sp>
      <p:sp>
        <p:nvSpPr>
          <p:cNvPr id="16" name="正方形/長方形 15">
            <a:extLst>
              <a:ext uri="{FF2B5EF4-FFF2-40B4-BE49-F238E27FC236}">
                <a16:creationId xmlns:a16="http://schemas.microsoft.com/office/drawing/2014/main" id="{26890632-A9E5-448A-ABC1-8B797E28341B}"/>
              </a:ext>
            </a:extLst>
          </p:cNvPr>
          <p:cNvSpPr>
            <a:spLocks noGrp="1"/>
          </p:cNvSpPr>
          <p:nvPr/>
        </p:nvSpPr>
        <p:spPr>
          <a:xfrm>
            <a:off x="1504950" y="4219575"/>
            <a:ext cx="9620250" cy="314325"/>
          </a:xfrm>
          <a:prstGeom prst="rect">
            <a:avLst/>
          </a:prstGeom>
          <a:noFill/>
          <a:ln w="0">
            <a:noFill/>
            <a:prstDash val="solid"/>
          </a:ln>
        </p:spPr>
        <p:txBody>
          <a:bodyPr anchor="t"/>
          <a:lstStyle/>
          <a:p>
            <a:pPr algn="l">
              <a:defRPr sz="1725" b="1">
                <a:solidFill>
                  <a:srgbClr val="173A3A"/>
                </a:solidFill>
                <a:latin typeface="BIZ UDGothic"/>
                <a:ea typeface="BIZ UDGothic"/>
                <a:cs typeface="BIZ UDGothic"/>
              </a:defRPr>
            </a:pPr>
            <a:r>
              <a:rPr sz="1725" b="1">
                <a:solidFill>
                  <a:srgbClr val="173A3A"/>
                </a:solidFill>
                <a:latin typeface="BIZ UDGothic"/>
                <a:ea typeface="BIZ UDGothic"/>
                <a:cs typeface="BIZ UDGothic"/>
              </a:rPr>
              <a:t>市長が特に必要と認める宿泊者</a:t>
            </a:r>
          </a:p>
        </p:txBody>
      </p:sp>
      <p:sp>
        <p:nvSpPr>
          <p:cNvPr id="17" name="正方形/長方形 16">
            <a:extLst>
              <a:ext uri="{FF2B5EF4-FFF2-40B4-BE49-F238E27FC236}">
                <a16:creationId xmlns:a16="http://schemas.microsoft.com/office/drawing/2014/main" id="{B55F734F-4881-4DF3-AA24-58FB76B0572E}"/>
              </a:ext>
            </a:extLst>
          </p:cNvPr>
          <p:cNvSpPr>
            <a:spLocks noGrp="1"/>
          </p:cNvSpPr>
          <p:nvPr/>
        </p:nvSpPr>
        <p:spPr>
          <a:xfrm>
            <a:off x="1504950" y="4619625"/>
            <a:ext cx="9620250" cy="276225"/>
          </a:xfrm>
          <a:prstGeom prst="rect">
            <a:avLst/>
          </a:prstGeom>
          <a:noFill/>
          <a:ln w="0">
            <a:noFill/>
            <a:prstDash val="solid"/>
          </a:ln>
        </p:spPr>
        <p:txBody>
          <a:bodyPr anchor="t"/>
          <a:lstStyle/>
          <a:p>
            <a:pPr algn="l">
              <a:defRPr sz="1275" b="0">
                <a:solidFill>
                  <a:srgbClr val="5E6B6B"/>
                </a:solidFill>
                <a:latin typeface="BIZ UDGothic"/>
                <a:ea typeface="BIZ UDGothic"/>
                <a:cs typeface="BIZ UDGothic"/>
              </a:defRPr>
            </a:pPr>
            <a:r>
              <a:rPr sz="1275" b="0">
                <a:solidFill>
                  <a:srgbClr val="5E6B6B"/>
                </a:solidFill>
                <a:latin typeface="BIZ UDGothic"/>
                <a:ea typeface="BIZ UDGothic"/>
                <a:cs typeface="BIZ UDGothic"/>
              </a:rPr>
              <a:t>被災者や災害ボランティアなどを想定しています。</a:t>
            </a:r>
          </a:p>
        </p:txBody>
      </p:sp>
    </p:spTree>
    <p:extLst>
      <p:ext uri="{BB962C8B-B14F-4D97-AF65-F5344CB8AC3E}">
        <p14:creationId xmlns:p14="http://schemas.microsoft.com/office/powerpoint/2010/main" val="2076342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F29F740B-F446-4F10-879D-12B46871D218}"/>
              </a:ext>
            </a:extLst>
          </p:cNvPr>
          <p:cNvSpPr>
            <a:spLocks noGrp="1"/>
          </p:cNvSpPr>
          <p:nvPr/>
        </p:nvSpPr>
        <p:spPr>
          <a:xfrm>
            <a:off x="514350" y="266700"/>
            <a:ext cx="4953000" cy="238125"/>
          </a:xfrm>
          <a:prstGeom prst="rect">
            <a:avLst/>
          </a:prstGeom>
          <a:noFill/>
          <a:ln w="0">
            <a:noFill/>
            <a:prstDash val="solid"/>
          </a:ln>
        </p:spPr>
        <p:txBody>
          <a:bodyPr anchor="t"/>
          <a:lstStyle/>
          <a:p>
            <a:pPr algn="l">
              <a:defRPr sz="1200" b="1">
                <a:solidFill>
                  <a:srgbClr val="176B67"/>
                </a:solidFill>
                <a:latin typeface="BIZ UDGothic"/>
                <a:ea typeface="BIZ UDGothic"/>
                <a:cs typeface="BIZ UDGothic"/>
              </a:defRPr>
            </a:pPr>
            <a:r>
              <a:rPr sz="1200" b="1">
                <a:solidFill>
                  <a:srgbClr val="176B67"/>
                </a:solidFill>
                <a:latin typeface="BIZ UDGothic"/>
                <a:ea typeface="BIZ UDGothic"/>
                <a:cs typeface="BIZ UDGothic"/>
              </a:rPr>
              <a:t>多治見市 宿泊税制度案</a:t>
            </a:r>
          </a:p>
        </p:txBody>
      </p:sp>
      <p:sp>
        <p:nvSpPr>
          <p:cNvPr id="2" name="正方形/長方形 1">
            <a:extLst>
              <a:ext uri="{FF2B5EF4-FFF2-40B4-BE49-F238E27FC236}">
                <a16:creationId xmlns:a16="http://schemas.microsoft.com/office/drawing/2014/main" id="{954D6325-09AE-4914-9881-9929FFD6BA5B}"/>
              </a:ext>
            </a:extLst>
          </p:cNvPr>
          <p:cNvSpPr>
            <a:spLocks noGrp="1"/>
          </p:cNvSpPr>
          <p:nvPr/>
        </p:nvSpPr>
        <p:spPr>
          <a:xfrm>
            <a:off x="514350" y="590550"/>
            <a:ext cx="11125200" cy="609600"/>
          </a:xfrm>
          <a:prstGeom prst="rect">
            <a:avLst/>
          </a:prstGeom>
          <a:noFill/>
          <a:ln w="0">
            <a:noFill/>
            <a:prstDash val="solid"/>
          </a:ln>
        </p:spPr>
        <p:txBody>
          <a:bodyPr anchor="t"/>
          <a:lstStyle/>
          <a:p>
            <a:pPr algn="l">
              <a:defRPr sz="2850" b="1">
                <a:solidFill>
                  <a:srgbClr val="173A3A"/>
                </a:solidFill>
                <a:latin typeface="BIZ UDGothic"/>
                <a:ea typeface="BIZ UDGothic"/>
                <a:cs typeface="BIZ UDGothic"/>
              </a:defRPr>
            </a:pPr>
            <a:r>
              <a:rPr sz="2850" b="1">
                <a:solidFill>
                  <a:srgbClr val="173A3A"/>
                </a:solidFill>
                <a:latin typeface="BIZ UDGothic"/>
                <a:ea typeface="BIZ UDGothic"/>
                <a:cs typeface="BIZ UDGothic"/>
              </a:rPr>
              <a:t>税収は、4つの観光施策を中心に活用します</a:t>
            </a:r>
          </a:p>
        </p:txBody>
      </p:sp>
      <p:sp>
        <p:nvSpPr>
          <p:cNvPr id="3" name="直線コネクタ 2">
            <a:extLst>
              <a:ext uri="{FF2B5EF4-FFF2-40B4-BE49-F238E27FC236}">
                <a16:creationId xmlns:a16="http://schemas.microsoft.com/office/drawing/2014/main" id="{0448E8B2-6105-4816-8E95-029605D01489}"/>
              </a:ext>
            </a:extLst>
          </p:cNvPr>
          <p:cNvSpPr>
            <a:spLocks noGrp="1"/>
          </p:cNvSpPr>
          <p:nvPr/>
        </p:nvSpPr>
        <p:spPr>
          <a:xfrm>
            <a:off x="514350" y="1285875"/>
            <a:ext cx="11163300" cy="0"/>
          </a:xfrm>
          <a:prstGeom prst="line">
            <a:avLst/>
          </a:prstGeom>
          <a:noFill/>
          <a:ln w="28575">
            <a:solidFill>
              <a:srgbClr val="176B67"/>
            </a:solidFill>
            <a:prstDash val="solid"/>
          </a:ln>
        </p:spPr>
        <p:txBody>
          <a:bodyPr/>
          <a:lstStyle/>
          <a:p>
            <a:endParaRPr lang="ja-JP" altLang="en-US"/>
          </a:p>
        </p:txBody>
      </p:sp>
      <p:sp>
        <p:nvSpPr>
          <p:cNvPr id="4" name="正方形/長方形 3">
            <a:extLst>
              <a:ext uri="{FF2B5EF4-FFF2-40B4-BE49-F238E27FC236}">
                <a16:creationId xmlns:a16="http://schemas.microsoft.com/office/drawing/2014/main" id="{AF07578F-2F5F-43B4-90F7-5EDBBD3B7E61}"/>
              </a:ext>
            </a:extLst>
          </p:cNvPr>
          <p:cNvSpPr>
            <a:spLocks noGrp="1"/>
          </p:cNvSpPr>
          <p:nvPr/>
        </p:nvSpPr>
        <p:spPr>
          <a:xfrm>
            <a:off x="11191875" y="6429375"/>
            <a:ext cx="476250" cy="190500"/>
          </a:xfrm>
          <a:prstGeom prst="rect">
            <a:avLst/>
          </a:prstGeom>
          <a:noFill/>
          <a:ln w="0">
            <a:noFill/>
            <a:prstDash val="solid"/>
          </a:ln>
        </p:spPr>
        <p:txBody>
          <a:bodyPr anchor="t"/>
          <a:lstStyle/>
          <a:p>
            <a:pPr algn="r">
              <a:defRPr sz="1200" b="0">
                <a:solidFill>
                  <a:srgbClr val="5E6B6B"/>
                </a:solidFill>
                <a:latin typeface="BIZ UDGothic"/>
                <a:ea typeface="BIZ UDGothic"/>
                <a:cs typeface="BIZ UDGothic"/>
              </a:defRPr>
            </a:pPr>
            <a:r>
              <a:rPr sz="1200" b="0">
                <a:solidFill>
                  <a:srgbClr val="5E6B6B"/>
                </a:solidFill>
                <a:latin typeface="BIZ UDGothic"/>
                <a:ea typeface="BIZ UDGothic"/>
                <a:cs typeface="BIZ UDGothic"/>
              </a:rPr>
              <a:t>07</a:t>
            </a:r>
          </a:p>
        </p:txBody>
      </p:sp>
      <p:sp>
        <p:nvSpPr>
          <p:cNvPr id="5" name="正方形/長方形 4">
            <a:extLst>
              <a:ext uri="{FF2B5EF4-FFF2-40B4-BE49-F238E27FC236}">
                <a16:creationId xmlns:a16="http://schemas.microsoft.com/office/drawing/2014/main" id="{18A0C3DD-82C8-42C1-8ABE-59EE890A76DE}"/>
              </a:ext>
            </a:extLst>
          </p:cNvPr>
          <p:cNvSpPr>
            <a:spLocks noGrp="1"/>
          </p:cNvSpPr>
          <p:nvPr/>
        </p:nvSpPr>
        <p:spPr>
          <a:xfrm>
            <a:off x="514350" y="6391275"/>
            <a:ext cx="7239000" cy="200025"/>
          </a:xfrm>
          <a:prstGeom prst="rect">
            <a:avLst/>
          </a:prstGeom>
          <a:noFill/>
          <a:ln w="0">
            <a:noFill/>
            <a:prstDash val="solid"/>
          </a:ln>
        </p:spPr>
        <p:txBody>
          <a:bodyPr anchor="t"/>
          <a:lstStyle/>
          <a:p>
            <a:pPr algn="l">
              <a:defRPr sz="1200" b="0">
                <a:solidFill>
                  <a:srgbClr val="5E6B6B"/>
                </a:solidFill>
                <a:latin typeface="BIZ UDGothic"/>
                <a:ea typeface="BIZ UDGothic"/>
                <a:cs typeface="BIZ UDGothic"/>
              </a:defRPr>
            </a:pPr>
            <a:r>
              <a:rPr sz="1200" b="0">
                <a:solidFill>
                  <a:srgbClr val="5E6B6B"/>
                </a:solidFill>
                <a:latin typeface="BIZ UDGothic"/>
                <a:ea typeface="BIZ UDGothic"/>
                <a:cs typeface="BIZ UDGothic"/>
              </a:rPr>
              <a:t>※令和8年8月時点の制度案です。今後変更となる場合があります。</a:t>
            </a:r>
          </a:p>
        </p:txBody>
      </p:sp>
      <p:sp>
        <p:nvSpPr>
          <p:cNvPr id="6" name="正方形/長方形 5">
            <a:extLst>
              <a:ext uri="{FF2B5EF4-FFF2-40B4-BE49-F238E27FC236}">
                <a16:creationId xmlns:a16="http://schemas.microsoft.com/office/drawing/2014/main" id="{CDBE4047-809D-4489-A941-390AC05FED22}"/>
              </a:ext>
            </a:extLst>
          </p:cNvPr>
          <p:cNvSpPr>
            <a:spLocks noGrp="1"/>
          </p:cNvSpPr>
          <p:nvPr/>
        </p:nvSpPr>
        <p:spPr>
          <a:xfrm>
            <a:off x="514350" y="1504950"/>
            <a:ext cx="11049000" cy="400050"/>
          </a:xfrm>
          <a:prstGeom prst="rect">
            <a:avLst/>
          </a:prstGeom>
          <a:noFill/>
          <a:ln w="0">
            <a:noFill/>
            <a:prstDash val="solid"/>
          </a:ln>
        </p:spPr>
        <p:txBody>
          <a:bodyPr anchor="t"/>
          <a:lstStyle/>
          <a:p>
            <a:pPr algn="l">
              <a:defRPr sz="1575" b="0">
                <a:solidFill>
                  <a:srgbClr val="173A3A"/>
                </a:solidFill>
                <a:latin typeface="BIZ UDGothic"/>
                <a:ea typeface="BIZ UDGothic"/>
                <a:cs typeface="BIZ UDGothic"/>
              </a:defRPr>
            </a:pPr>
            <a:r>
              <a:rPr sz="1575" b="0">
                <a:solidFill>
                  <a:srgbClr val="173A3A"/>
                </a:solidFill>
                <a:latin typeface="BIZ UDGothic"/>
                <a:ea typeface="BIZ UDGothic"/>
                <a:cs typeface="BIZ UDGothic"/>
              </a:rPr>
              <a:t>年間約3,000万円を見込み、来訪者と市民の双方にとって魅力あるまちづくりにつなげます。</a:t>
            </a:r>
          </a:p>
        </p:txBody>
      </p:sp>
      <p:sp>
        <p:nvSpPr>
          <p:cNvPr id="7" name="正方形/長方形 6">
            <a:extLst>
              <a:ext uri="{FF2B5EF4-FFF2-40B4-BE49-F238E27FC236}">
                <a16:creationId xmlns:a16="http://schemas.microsoft.com/office/drawing/2014/main" id="{3FEF8705-302B-45E2-9A70-B0D4683EF7B9}"/>
              </a:ext>
            </a:extLst>
          </p:cNvPr>
          <p:cNvSpPr>
            <a:spLocks noGrp="1"/>
          </p:cNvSpPr>
          <p:nvPr/>
        </p:nvSpPr>
        <p:spPr>
          <a:xfrm>
            <a:off x="514350" y="2209800"/>
            <a:ext cx="5486400" cy="1428750"/>
          </a:xfrm>
          <a:prstGeom prst="rect">
            <a:avLst/>
          </a:prstGeom>
          <a:solidFill>
            <a:srgbClr val="EAF5F3"/>
          </a:solidFill>
          <a:ln w="9525">
            <a:solidFill>
              <a:srgbClr val="176B67"/>
            </a:solidFill>
            <a:prstDash val="solid"/>
          </a:ln>
        </p:spPr>
        <p:txBody>
          <a:bodyPr/>
          <a:lstStyle/>
          <a:p>
            <a:endParaRPr lang="ja-JP" altLang="en-US"/>
          </a:p>
        </p:txBody>
      </p:sp>
      <p:sp>
        <p:nvSpPr>
          <p:cNvPr id="8" name="正方形/長方形 7">
            <a:extLst>
              <a:ext uri="{FF2B5EF4-FFF2-40B4-BE49-F238E27FC236}">
                <a16:creationId xmlns:a16="http://schemas.microsoft.com/office/drawing/2014/main" id="{1A1BCC75-583D-4EEB-B865-DFE20AD32E3A}"/>
              </a:ext>
            </a:extLst>
          </p:cNvPr>
          <p:cNvSpPr>
            <a:spLocks noGrp="1"/>
          </p:cNvSpPr>
          <p:nvPr/>
        </p:nvSpPr>
        <p:spPr>
          <a:xfrm>
            <a:off x="742950" y="2419350"/>
            <a:ext cx="685800" cy="314325"/>
          </a:xfrm>
          <a:prstGeom prst="rect">
            <a:avLst/>
          </a:prstGeom>
          <a:noFill/>
          <a:ln w="0">
            <a:noFill/>
            <a:prstDash val="solid"/>
          </a:ln>
        </p:spPr>
        <p:txBody>
          <a:bodyPr anchor="t"/>
          <a:lstStyle/>
          <a:p>
            <a:pPr algn="l">
              <a:defRPr sz="1500" b="1">
                <a:solidFill>
                  <a:srgbClr val="176B67"/>
                </a:solidFill>
                <a:latin typeface="BIZ UDGothic"/>
                <a:ea typeface="BIZ UDGothic"/>
                <a:cs typeface="BIZ UDGothic"/>
              </a:defRPr>
            </a:pPr>
            <a:r>
              <a:rPr sz="1500" b="1">
                <a:solidFill>
                  <a:srgbClr val="176B67"/>
                </a:solidFill>
                <a:latin typeface="BIZ UDGothic"/>
                <a:ea typeface="BIZ UDGothic"/>
                <a:cs typeface="BIZ UDGothic"/>
              </a:rPr>
              <a:t>01</a:t>
            </a:r>
          </a:p>
        </p:txBody>
      </p:sp>
      <p:sp>
        <p:nvSpPr>
          <p:cNvPr id="9" name="正方形/長方形 8">
            <a:extLst>
              <a:ext uri="{FF2B5EF4-FFF2-40B4-BE49-F238E27FC236}">
                <a16:creationId xmlns:a16="http://schemas.microsoft.com/office/drawing/2014/main" id="{844EA1DA-0DD6-4E6C-911A-170E77E0C1CF}"/>
              </a:ext>
            </a:extLst>
          </p:cNvPr>
          <p:cNvSpPr>
            <a:spLocks noGrp="1"/>
          </p:cNvSpPr>
          <p:nvPr/>
        </p:nvSpPr>
        <p:spPr>
          <a:xfrm>
            <a:off x="1447800" y="2400300"/>
            <a:ext cx="4191000" cy="361950"/>
          </a:xfrm>
          <a:prstGeom prst="rect">
            <a:avLst/>
          </a:prstGeom>
          <a:noFill/>
          <a:ln w="0">
            <a:noFill/>
            <a:prstDash val="solid"/>
          </a:ln>
        </p:spPr>
        <p:txBody>
          <a:bodyPr anchor="t"/>
          <a:lstStyle/>
          <a:p>
            <a:pPr algn="l">
              <a:defRPr sz="1725" b="1">
                <a:solidFill>
                  <a:srgbClr val="173A3A"/>
                </a:solidFill>
                <a:latin typeface="BIZ UDGothic"/>
                <a:ea typeface="BIZ UDGothic"/>
                <a:cs typeface="BIZ UDGothic"/>
              </a:defRPr>
            </a:pPr>
            <a:r>
              <a:rPr sz="1725" b="1">
                <a:solidFill>
                  <a:srgbClr val="173A3A"/>
                </a:solidFill>
                <a:latin typeface="BIZ UDGothic"/>
                <a:ea typeface="BIZ UDGothic"/>
                <a:cs typeface="BIZ UDGothic"/>
              </a:rPr>
              <a:t>誘客キャンペーン</a:t>
            </a:r>
          </a:p>
        </p:txBody>
      </p:sp>
      <p:sp>
        <p:nvSpPr>
          <p:cNvPr id="10" name="正方形/長方形 9">
            <a:extLst>
              <a:ext uri="{FF2B5EF4-FFF2-40B4-BE49-F238E27FC236}">
                <a16:creationId xmlns:a16="http://schemas.microsoft.com/office/drawing/2014/main" id="{51C5E628-DEF7-4738-86D3-EE021D94AB17}"/>
              </a:ext>
            </a:extLst>
          </p:cNvPr>
          <p:cNvSpPr>
            <a:spLocks noGrp="1"/>
          </p:cNvSpPr>
          <p:nvPr/>
        </p:nvSpPr>
        <p:spPr>
          <a:xfrm>
            <a:off x="1447800" y="2933700"/>
            <a:ext cx="4191000" cy="466725"/>
          </a:xfrm>
          <a:prstGeom prst="rect">
            <a:avLst/>
          </a:prstGeom>
          <a:noFill/>
          <a:ln w="0">
            <a:noFill/>
            <a:prstDash val="solid"/>
          </a:ln>
        </p:spPr>
        <p:txBody>
          <a:bodyPr anchor="t"/>
          <a:lstStyle/>
          <a:p>
            <a:pPr algn="l">
              <a:defRPr sz="1275" b="0">
                <a:solidFill>
                  <a:srgbClr val="5E6B6B"/>
                </a:solidFill>
                <a:latin typeface="BIZ UDGothic"/>
                <a:ea typeface="BIZ UDGothic"/>
                <a:cs typeface="BIZ UDGothic"/>
              </a:defRPr>
            </a:pPr>
            <a:r>
              <a:rPr sz="1275" b="0">
                <a:solidFill>
                  <a:srgbClr val="5E6B6B"/>
                </a:solidFill>
                <a:latin typeface="BIZ UDGothic"/>
                <a:ea typeface="BIZ UDGothic"/>
                <a:cs typeface="BIZ UDGothic"/>
              </a:rPr>
              <a:t>閑散期にも訪れてもらう取組</a:t>
            </a:r>
          </a:p>
        </p:txBody>
      </p:sp>
      <p:sp>
        <p:nvSpPr>
          <p:cNvPr id="11" name="正方形/長方形 10">
            <a:extLst>
              <a:ext uri="{FF2B5EF4-FFF2-40B4-BE49-F238E27FC236}">
                <a16:creationId xmlns:a16="http://schemas.microsoft.com/office/drawing/2014/main" id="{72FA0192-ED66-424F-B779-3F166C7CFE26}"/>
              </a:ext>
            </a:extLst>
          </p:cNvPr>
          <p:cNvSpPr>
            <a:spLocks noGrp="1"/>
          </p:cNvSpPr>
          <p:nvPr/>
        </p:nvSpPr>
        <p:spPr>
          <a:xfrm>
            <a:off x="6191250" y="2209800"/>
            <a:ext cx="5486400" cy="1428750"/>
          </a:xfrm>
          <a:prstGeom prst="rect">
            <a:avLst/>
          </a:prstGeom>
          <a:solidFill>
            <a:srgbClr val="EAF5F3"/>
          </a:solidFill>
          <a:ln w="9525">
            <a:solidFill>
              <a:srgbClr val="176B67"/>
            </a:solidFill>
            <a:prstDash val="solid"/>
          </a:ln>
        </p:spPr>
        <p:txBody>
          <a:bodyPr/>
          <a:lstStyle/>
          <a:p>
            <a:endParaRPr lang="ja-JP" altLang="en-US"/>
          </a:p>
        </p:txBody>
      </p:sp>
      <p:sp>
        <p:nvSpPr>
          <p:cNvPr id="12" name="正方形/長方形 11">
            <a:extLst>
              <a:ext uri="{FF2B5EF4-FFF2-40B4-BE49-F238E27FC236}">
                <a16:creationId xmlns:a16="http://schemas.microsoft.com/office/drawing/2014/main" id="{A330647E-40D7-489E-B504-CA9C94806A75}"/>
              </a:ext>
            </a:extLst>
          </p:cNvPr>
          <p:cNvSpPr>
            <a:spLocks noGrp="1"/>
          </p:cNvSpPr>
          <p:nvPr/>
        </p:nvSpPr>
        <p:spPr>
          <a:xfrm>
            <a:off x="6419850" y="2419350"/>
            <a:ext cx="685800" cy="314325"/>
          </a:xfrm>
          <a:prstGeom prst="rect">
            <a:avLst/>
          </a:prstGeom>
          <a:noFill/>
          <a:ln w="0">
            <a:noFill/>
            <a:prstDash val="solid"/>
          </a:ln>
        </p:spPr>
        <p:txBody>
          <a:bodyPr anchor="t"/>
          <a:lstStyle/>
          <a:p>
            <a:pPr algn="l">
              <a:defRPr sz="1500" b="1">
                <a:solidFill>
                  <a:srgbClr val="176B67"/>
                </a:solidFill>
                <a:latin typeface="BIZ UDGothic"/>
                <a:ea typeface="BIZ UDGothic"/>
                <a:cs typeface="BIZ UDGothic"/>
              </a:defRPr>
            </a:pPr>
            <a:r>
              <a:rPr sz="1500" b="1">
                <a:solidFill>
                  <a:srgbClr val="176B67"/>
                </a:solidFill>
                <a:latin typeface="BIZ UDGothic"/>
                <a:ea typeface="BIZ UDGothic"/>
                <a:cs typeface="BIZ UDGothic"/>
              </a:rPr>
              <a:t>02</a:t>
            </a:r>
          </a:p>
        </p:txBody>
      </p:sp>
      <p:sp>
        <p:nvSpPr>
          <p:cNvPr id="13" name="正方形/長方形 12">
            <a:extLst>
              <a:ext uri="{FF2B5EF4-FFF2-40B4-BE49-F238E27FC236}">
                <a16:creationId xmlns:a16="http://schemas.microsoft.com/office/drawing/2014/main" id="{AF7AB48B-5088-4B26-840D-5D7ADFCB2FF9}"/>
              </a:ext>
            </a:extLst>
          </p:cNvPr>
          <p:cNvSpPr>
            <a:spLocks noGrp="1"/>
          </p:cNvSpPr>
          <p:nvPr/>
        </p:nvSpPr>
        <p:spPr>
          <a:xfrm>
            <a:off x="7124700" y="2400300"/>
            <a:ext cx="4191000" cy="361950"/>
          </a:xfrm>
          <a:prstGeom prst="rect">
            <a:avLst/>
          </a:prstGeom>
          <a:noFill/>
          <a:ln w="0">
            <a:noFill/>
            <a:prstDash val="solid"/>
          </a:ln>
        </p:spPr>
        <p:txBody>
          <a:bodyPr anchor="t"/>
          <a:lstStyle/>
          <a:p>
            <a:pPr algn="l">
              <a:defRPr sz="1725" b="1">
                <a:solidFill>
                  <a:srgbClr val="173A3A"/>
                </a:solidFill>
                <a:latin typeface="BIZ UDGothic"/>
                <a:ea typeface="BIZ UDGothic"/>
                <a:cs typeface="BIZ UDGothic"/>
              </a:defRPr>
            </a:pPr>
            <a:r>
              <a:rPr sz="1725" b="1">
                <a:solidFill>
                  <a:srgbClr val="173A3A"/>
                </a:solidFill>
                <a:latin typeface="BIZ UDGothic"/>
                <a:ea typeface="BIZ UDGothic"/>
                <a:cs typeface="BIZ UDGothic"/>
              </a:rPr>
              <a:t>観光ツアー造成支援</a:t>
            </a:r>
          </a:p>
        </p:txBody>
      </p:sp>
      <p:sp>
        <p:nvSpPr>
          <p:cNvPr id="14" name="正方形/長方形 13">
            <a:extLst>
              <a:ext uri="{FF2B5EF4-FFF2-40B4-BE49-F238E27FC236}">
                <a16:creationId xmlns:a16="http://schemas.microsoft.com/office/drawing/2014/main" id="{3EE4F2A9-5DC2-4048-B2D2-E3C357B50E40}"/>
              </a:ext>
            </a:extLst>
          </p:cNvPr>
          <p:cNvSpPr>
            <a:spLocks noGrp="1"/>
          </p:cNvSpPr>
          <p:nvPr/>
        </p:nvSpPr>
        <p:spPr>
          <a:xfrm>
            <a:off x="7124700" y="2933700"/>
            <a:ext cx="4191000" cy="466725"/>
          </a:xfrm>
          <a:prstGeom prst="rect">
            <a:avLst/>
          </a:prstGeom>
          <a:noFill/>
          <a:ln w="0">
            <a:noFill/>
            <a:prstDash val="solid"/>
          </a:ln>
        </p:spPr>
        <p:txBody>
          <a:bodyPr anchor="t"/>
          <a:lstStyle/>
          <a:p>
            <a:pPr algn="l">
              <a:defRPr sz="1275" b="0">
                <a:solidFill>
                  <a:srgbClr val="5E6B6B"/>
                </a:solidFill>
                <a:latin typeface="BIZ UDGothic"/>
                <a:ea typeface="BIZ UDGothic"/>
                <a:cs typeface="BIZ UDGothic"/>
              </a:defRPr>
            </a:pPr>
            <a:r>
              <a:rPr sz="1275" b="0">
                <a:solidFill>
                  <a:srgbClr val="5E6B6B"/>
                </a:solidFill>
                <a:latin typeface="BIZ UDGothic"/>
                <a:ea typeface="BIZ UDGothic"/>
                <a:cs typeface="BIZ UDGothic"/>
              </a:rPr>
              <a:t>市内を巡り、滞在を楽しむ商品づくり</a:t>
            </a:r>
          </a:p>
        </p:txBody>
      </p:sp>
      <p:sp>
        <p:nvSpPr>
          <p:cNvPr id="15" name="正方形/長方形 14">
            <a:extLst>
              <a:ext uri="{FF2B5EF4-FFF2-40B4-BE49-F238E27FC236}">
                <a16:creationId xmlns:a16="http://schemas.microsoft.com/office/drawing/2014/main" id="{77235CE1-22CD-4D62-A711-D8BA8026DCE1}"/>
              </a:ext>
            </a:extLst>
          </p:cNvPr>
          <p:cNvSpPr>
            <a:spLocks noGrp="1"/>
          </p:cNvSpPr>
          <p:nvPr/>
        </p:nvSpPr>
        <p:spPr>
          <a:xfrm>
            <a:off x="514350" y="3990975"/>
            <a:ext cx="5486400" cy="1428750"/>
          </a:xfrm>
          <a:prstGeom prst="rect">
            <a:avLst/>
          </a:prstGeom>
          <a:solidFill>
            <a:srgbClr val="EAF5F3"/>
          </a:solidFill>
          <a:ln w="9525">
            <a:solidFill>
              <a:srgbClr val="176B67"/>
            </a:solidFill>
            <a:prstDash val="solid"/>
          </a:ln>
        </p:spPr>
        <p:txBody>
          <a:bodyPr/>
          <a:lstStyle/>
          <a:p>
            <a:endParaRPr lang="ja-JP" altLang="en-US"/>
          </a:p>
        </p:txBody>
      </p:sp>
      <p:sp>
        <p:nvSpPr>
          <p:cNvPr id="16" name="正方形/長方形 15">
            <a:extLst>
              <a:ext uri="{FF2B5EF4-FFF2-40B4-BE49-F238E27FC236}">
                <a16:creationId xmlns:a16="http://schemas.microsoft.com/office/drawing/2014/main" id="{44DCECEC-2683-4BE5-949C-5CB8EA5E9B26}"/>
              </a:ext>
            </a:extLst>
          </p:cNvPr>
          <p:cNvSpPr>
            <a:spLocks noGrp="1"/>
          </p:cNvSpPr>
          <p:nvPr/>
        </p:nvSpPr>
        <p:spPr>
          <a:xfrm>
            <a:off x="742950" y="4200525"/>
            <a:ext cx="685800" cy="314325"/>
          </a:xfrm>
          <a:prstGeom prst="rect">
            <a:avLst/>
          </a:prstGeom>
          <a:noFill/>
          <a:ln w="0">
            <a:noFill/>
            <a:prstDash val="solid"/>
          </a:ln>
        </p:spPr>
        <p:txBody>
          <a:bodyPr anchor="t"/>
          <a:lstStyle/>
          <a:p>
            <a:pPr algn="l">
              <a:defRPr sz="1500" b="1">
                <a:solidFill>
                  <a:srgbClr val="176B67"/>
                </a:solidFill>
                <a:latin typeface="BIZ UDGothic"/>
                <a:ea typeface="BIZ UDGothic"/>
                <a:cs typeface="BIZ UDGothic"/>
              </a:defRPr>
            </a:pPr>
            <a:r>
              <a:rPr sz="1500" b="1">
                <a:solidFill>
                  <a:srgbClr val="176B67"/>
                </a:solidFill>
                <a:latin typeface="BIZ UDGothic"/>
                <a:ea typeface="BIZ UDGothic"/>
                <a:cs typeface="BIZ UDGothic"/>
              </a:rPr>
              <a:t>03</a:t>
            </a:r>
          </a:p>
        </p:txBody>
      </p:sp>
      <p:sp>
        <p:nvSpPr>
          <p:cNvPr id="17" name="正方形/長方形 16">
            <a:extLst>
              <a:ext uri="{FF2B5EF4-FFF2-40B4-BE49-F238E27FC236}">
                <a16:creationId xmlns:a16="http://schemas.microsoft.com/office/drawing/2014/main" id="{06C5C22E-6437-43A8-8A20-79A5C39121E9}"/>
              </a:ext>
            </a:extLst>
          </p:cNvPr>
          <p:cNvSpPr>
            <a:spLocks noGrp="1"/>
          </p:cNvSpPr>
          <p:nvPr/>
        </p:nvSpPr>
        <p:spPr>
          <a:xfrm>
            <a:off x="1447800" y="4181475"/>
            <a:ext cx="4191000" cy="361950"/>
          </a:xfrm>
          <a:prstGeom prst="rect">
            <a:avLst/>
          </a:prstGeom>
          <a:noFill/>
          <a:ln w="0">
            <a:noFill/>
            <a:prstDash val="solid"/>
          </a:ln>
        </p:spPr>
        <p:txBody>
          <a:bodyPr anchor="t"/>
          <a:lstStyle/>
          <a:p>
            <a:pPr algn="l">
              <a:defRPr sz="1725" b="1">
                <a:solidFill>
                  <a:srgbClr val="173A3A"/>
                </a:solidFill>
                <a:latin typeface="BIZ UDGothic"/>
                <a:ea typeface="BIZ UDGothic"/>
                <a:cs typeface="BIZ UDGothic"/>
              </a:defRPr>
            </a:pPr>
            <a:r>
              <a:rPr sz="1725" b="1">
                <a:solidFill>
                  <a:srgbClr val="173A3A"/>
                </a:solidFill>
                <a:latin typeface="BIZ UDGothic"/>
                <a:ea typeface="BIZ UDGothic"/>
                <a:cs typeface="BIZ UDGothic"/>
              </a:rPr>
              <a:t>インバウンド対応</a:t>
            </a:r>
          </a:p>
        </p:txBody>
      </p:sp>
      <p:sp>
        <p:nvSpPr>
          <p:cNvPr id="18" name="正方形/長方形 17">
            <a:extLst>
              <a:ext uri="{FF2B5EF4-FFF2-40B4-BE49-F238E27FC236}">
                <a16:creationId xmlns:a16="http://schemas.microsoft.com/office/drawing/2014/main" id="{70AD13E1-74D6-44DA-9D3A-0D3320115CA0}"/>
              </a:ext>
            </a:extLst>
          </p:cNvPr>
          <p:cNvSpPr>
            <a:spLocks noGrp="1"/>
          </p:cNvSpPr>
          <p:nvPr/>
        </p:nvSpPr>
        <p:spPr>
          <a:xfrm>
            <a:off x="1447800" y="4714875"/>
            <a:ext cx="4191000" cy="466725"/>
          </a:xfrm>
          <a:prstGeom prst="rect">
            <a:avLst/>
          </a:prstGeom>
          <a:noFill/>
          <a:ln w="0">
            <a:noFill/>
            <a:prstDash val="solid"/>
          </a:ln>
        </p:spPr>
        <p:txBody>
          <a:bodyPr anchor="t"/>
          <a:lstStyle/>
          <a:p>
            <a:pPr algn="l">
              <a:defRPr sz="1275" b="0">
                <a:solidFill>
                  <a:srgbClr val="5E6B6B"/>
                </a:solidFill>
                <a:latin typeface="BIZ UDGothic"/>
                <a:ea typeface="BIZ UDGothic"/>
                <a:cs typeface="BIZ UDGothic"/>
              </a:defRPr>
            </a:pPr>
            <a:r>
              <a:rPr sz="1275" b="0">
                <a:solidFill>
                  <a:srgbClr val="5E6B6B"/>
                </a:solidFill>
                <a:latin typeface="BIZ UDGothic"/>
                <a:ea typeface="BIZ UDGothic"/>
                <a:cs typeface="BIZ UDGothic"/>
              </a:rPr>
              <a:t>案内・受入環境など外国人旅行者への対応</a:t>
            </a:r>
          </a:p>
        </p:txBody>
      </p:sp>
      <p:sp>
        <p:nvSpPr>
          <p:cNvPr id="19" name="正方形/長方形 18">
            <a:extLst>
              <a:ext uri="{FF2B5EF4-FFF2-40B4-BE49-F238E27FC236}">
                <a16:creationId xmlns:a16="http://schemas.microsoft.com/office/drawing/2014/main" id="{9E3C7B04-B470-4262-AB90-FA1BFA61C62A}"/>
              </a:ext>
            </a:extLst>
          </p:cNvPr>
          <p:cNvSpPr>
            <a:spLocks noGrp="1"/>
          </p:cNvSpPr>
          <p:nvPr/>
        </p:nvSpPr>
        <p:spPr>
          <a:xfrm>
            <a:off x="6191250" y="3990975"/>
            <a:ext cx="5486400" cy="1428750"/>
          </a:xfrm>
          <a:prstGeom prst="rect">
            <a:avLst/>
          </a:prstGeom>
          <a:solidFill>
            <a:srgbClr val="FFF5D9"/>
          </a:solidFill>
          <a:ln w="9525">
            <a:solidFill>
              <a:srgbClr val="A36A00"/>
            </a:solidFill>
            <a:prstDash val="solid"/>
          </a:ln>
        </p:spPr>
        <p:txBody>
          <a:bodyPr/>
          <a:lstStyle/>
          <a:p>
            <a:endParaRPr lang="ja-JP" altLang="en-US"/>
          </a:p>
        </p:txBody>
      </p:sp>
      <p:sp>
        <p:nvSpPr>
          <p:cNvPr id="20" name="正方形/長方形 19">
            <a:extLst>
              <a:ext uri="{FF2B5EF4-FFF2-40B4-BE49-F238E27FC236}">
                <a16:creationId xmlns:a16="http://schemas.microsoft.com/office/drawing/2014/main" id="{D6985511-4460-4D90-8085-80CD929D7138}"/>
              </a:ext>
            </a:extLst>
          </p:cNvPr>
          <p:cNvSpPr>
            <a:spLocks noGrp="1"/>
          </p:cNvSpPr>
          <p:nvPr/>
        </p:nvSpPr>
        <p:spPr>
          <a:xfrm>
            <a:off x="6419850" y="4200525"/>
            <a:ext cx="685800" cy="314325"/>
          </a:xfrm>
          <a:prstGeom prst="rect">
            <a:avLst/>
          </a:prstGeom>
          <a:noFill/>
          <a:ln w="0">
            <a:noFill/>
            <a:prstDash val="solid"/>
          </a:ln>
        </p:spPr>
        <p:txBody>
          <a:bodyPr anchor="t"/>
          <a:lstStyle/>
          <a:p>
            <a:pPr algn="l">
              <a:defRPr sz="1500" b="1">
                <a:solidFill>
                  <a:srgbClr val="A36A00"/>
                </a:solidFill>
                <a:latin typeface="BIZ UDGothic"/>
                <a:ea typeface="BIZ UDGothic"/>
                <a:cs typeface="BIZ UDGothic"/>
              </a:defRPr>
            </a:pPr>
            <a:r>
              <a:rPr sz="1500" b="1">
                <a:solidFill>
                  <a:srgbClr val="A36A00"/>
                </a:solidFill>
                <a:latin typeface="BIZ UDGothic"/>
                <a:ea typeface="BIZ UDGothic"/>
                <a:cs typeface="BIZ UDGothic"/>
              </a:rPr>
              <a:t>04</a:t>
            </a:r>
          </a:p>
        </p:txBody>
      </p:sp>
      <p:sp>
        <p:nvSpPr>
          <p:cNvPr id="21" name="正方形/長方形 20">
            <a:extLst>
              <a:ext uri="{FF2B5EF4-FFF2-40B4-BE49-F238E27FC236}">
                <a16:creationId xmlns:a16="http://schemas.microsoft.com/office/drawing/2014/main" id="{C245E92F-C115-4E8A-A30A-49EE9A354D1B}"/>
              </a:ext>
            </a:extLst>
          </p:cNvPr>
          <p:cNvSpPr>
            <a:spLocks noGrp="1"/>
          </p:cNvSpPr>
          <p:nvPr/>
        </p:nvSpPr>
        <p:spPr>
          <a:xfrm>
            <a:off x="7124700" y="4181475"/>
            <a:ext cx="4191000" cy="361950"/>
          </a:xfrm>
          <a:prstGeom prst="rect">
            <a:avLst/>
          </a:prstGeom>
          <a:noFill/>
          <a:ln w="0">
            <a:noFill/>
            <a:prstDash val="solid"/>
          </a:ln>
        </p:spPr>
        <p:txBody>
          <a:bodyPr anchor="t"/>
          <a:lstStyle/>
          <a:p>
            <a:pPr algn="l">
              <a:defRPr sz="1725" b="1">
                <a:solidFill>
                  <a:srgbClr val="173A3A"/>
                </a:solidFill>
                <a:latin typeface="BIZ UDGothic"/>
                <a:ea typeface="BIZ UDGothic"/>
                <a:cs typeface="BIZ UDGothic"/>
              </a:defRPr>
            </a:pPr>
            <a:r>
              <a:rPr sz="1725" b="1">
                <a:solidFill>
                  <a:srgbClr val="173A3A"/>
                </a:solidFill>
                <a:latin typeface="BIZ UDGothic"/>
                <a:ea typeface="BIZ UDGothic"/>
                <a:cs typeface="BIZ UDGothic"/>
              </a:rPr>
              <a:t>宿泊事業者のシステム支援</a:t>
            </a:r>
          </a:p>
        </p:txBody>
      </p:sp>
      <p:sp>
        <p:nvSpPr>
          <p:cNvPr id="22" name="正方形/長方形 21">
            <a:extLst>
              <a:ext uri="{FF2B5EF4-FFF2-40B4-BE49-F238E27FC236}">
                <a16:creationId xmlns:a16="http://schemas.microsoft.com/office/drawing/2014/main" id="{9888BE41-F4D4-4985-BEBB-8B7F805C4154}"/>
              </a:ext>
            </a:extLst>
          </p:cNvPr>
          <p:cNvSpPr>
            <a:spLocks noGrp="1"/>
          </p:cNvSpPr>
          <p:nvPr/>
        </p:nvSpPr>
        <p:spPr>
          <a:xfrm>
            <a:off x="7124700" y="4714875"/>
            <a:ext cx="4191000" cy="466725"/>
          </a:xfrm>
          <a:prstGeom prst="rect">
            <a:avLst/>
          </a:prstGeom>
          <a:noFill/>
          <a:ln w="0">
            <a:noFill/>
            <a:prstDash val="solid"/>
          </a:ln>
        </p:spPr>
        <p:txBody>
          <a:bodyPr anchor="t"/>
          <a:lstStyle/>
          <a:p>
            <a:pPr algn="l">
              <a:defRPr sz="1275" b="0">
                <a:solidFill>
                  <a:srgbClr val="5E6B6B"/>
                </a:solidFill>
                <a:latin typeface="BIZ UDGothic"/>
                <a:ea typeface="BIZ UDGothic"/>
                <a:cs typeface="BIZ UDGothic"/>
              </a:defRPr>
            </a:pPr>
            <a:r>
              <a:rPr sz="1275" b="0">
                <a:solidFill>
                  <a:srgbClr val="5E6B6B"/>
                </a:solidFill>
                <a:latin typeface="BIZ UDGothic"/>
                <a:ea typeface="BIZ UDGothic"/>
                <a:cs typeface="BIZ UDGothic"/>
              </a:rPr>
              <a:t>徴収・申告に必要な準備を支援</a:t>
            </a:r>
          </a:p>
        </p:txBody>
      </p:sp>
      <p:sp>
        <p:nvSpPr>
          <p:cNvPr id="23" name="正方形/長方形 22">
            <a:extLst>
              <a:ext uri="{FF2B5EF4-FFF2-40B4-BE49-F238E27FC236}">
                <a16:creationId xmlns:a16="http://schemas.microsoft.com/office/drawing/2014/main" id="{61127D25-8C70-4E23-B087-5A63900B7A07}"/>
              </a:ext>
            </a:extLst>
          </p:cNvPr>
          <p:cNvSpPr>
            <a:spLocks noGrp="1"/>
          </p:cNvSpPr>
          <p:nvPr/>
        </p:nvSpPr>
        <p:spPr>
          <a:xfrm>
            <a:off x="514350" y="5981700"/>
            <a:ext cx="11049000" cy="285750"/>
          </a:xfrm>
          <a:prstGeom prst="rect">
            <a:avLst/>
          </a:prstGeom>
          <a:noFill/>
          <a:ln w="0">
            <a:noFill/>
            <a:prstDash val="solid"/>
          </a:ln>
        </p:spPr>
        <p:txBody>
          <a:bodyPr anchor="t"/>
          <a:lstStyle/>
          <a:p>
            <a:pPr algn="l">
              <a:defRPr sz="1425" b="1">
                <a:solidFill>
                  <a:srgbClr val="176B67"/>
                </a:solidFill>
                <a:latin typeface="BIZ UDGothic"/>
                <a:ea typeface="BIZ UDGothic"/>
                <a:cs typeface="BIZ UDGothic"/>
              </a:defRPr>
            </a:pPr>
            <a:r>
              <a:rPr sz="1425" b="1" dirty="0" err="1">
                <a:solidFill>
                  <a:srgbClr val="176B67"/>
                </a:solidFill>
                <a:latin typeface="BIZ UDGothic"/>
                <a:ea typeface="BIZ UDGothic"/>
                <a:cs typeface="BIZ UDGothic"/>
              </a:rPr>
              <a:t>税収額、具体的な使い道、取組の成果を、市民の皆さまに分かりやすく公表します</a:t>
            </a:r>
            <a:r>
              <a:rPr sz="1425" b="1" dirty="0">
                <a:solidFill>
                  <a:srgbClr val="176B67"/>
                </a:solidFill>
                <a:latin typeface="BIZ UDGothic"/>
                <a:ea typeface="BIZ UDGothic"/>
                <a:cs typeface="BIZ UDGothic"/>
              </a:rPr>
              <a:t>。</a:t>
            </a:r>
          </a:p>
        </p:txBody>
      </p:sp>
      <p:sp>
        <p:nvSpPr>
          <p:cNvPr id="25" name="正方形/長方形 24">
            <a:extLst>
              <a:ext uri="{FF2B5EF4-FFF2-40B4-BE49-F238E27FC236}">
                <a16:creationId xmlns:a16="http://schemas.microsoft.com/office/drawing/2014/main" id="{513ADF86-1C8C-C66F-E451-FB55C5F75B09}"/>
              </a:ext>
            </a:extLst>
          </p:cNvPr>
          <p:cNvSpPr>
            <a:spLocks noGrp="1"/>
          </p:cNvSpPr>
          <p:nvPr/>
        </p:nvSpPr>
        <p:spPr>
          <a:xfrm>
            <a:off x="514350" y="5610225"/>
            <a:ext cx="11049000" cy="285750"/>
          </a:xfrm>
          <a:prstGeom prst="rect">
            <a:avLst/>
          </a:prstGeom>
          <a:noFill/>
          <a:ln w="0">
            <a:noFill/>
            <a:prstDash val="solid"/>
          </a:ln>
        </p:spPr>
        <p:txBody>
          <a:bodyPr anchor="t"/>
          <a:lstStyle/>
          <a:p>
            <a:pPr algn="l">
              <a:defRPr sz="1425" b="1">
                <a:solidFill>
                  <a:srgbClr val="176B67"/>
                </a:solidFill>
                <a:latin typeface="BIZ UDGothic"/>
                <a:ea typeface="BIZ UDGothic"/>
                <a:cs typeface="BIZ UDGothic"/>
              </a:defRPr>
            </a:pPr>
            <a:r>
              <a:rPr lang="ja-JP" altLang="en-US" sz="1425" b="1" dirty="0">
                <a:solidFill>
                  <a:srgbClr val="176B67"/>
                </a:solidFill>
                <a:latin typeface="BIZ UDGothic"/>
                <a:ea typeface="BIZ UDGothic"/>
                <a:cs typeface="BIZ UDGothic"/>
              </a:rPr>
              <a:t>ビジネス目的で来訪されたお客様にも享受できる施策を検討します。</a:t>
            </a:r>
            <a:endParaRPr sz="1425" b="1" dirty="0">
              <a:solidFill>
                <a:srgbClr val="176B67"/>
              </a:solidFill>
              <a:latin typeface="BIZ UDGothic"/>
              <a:ea typeface="BIZ UDGothic"/>
              <a:cs typeface="BIZ UDGothic"/>
            </a:endParaRPr>
          </a:p>
        </p:txBody>
      </p:sp>
    </p:spTree>
    <p:extLst>
      <p:ext uri="{BB962C8B-B14F-4D97-AF65-F5344CB8AC3E}">
        <p14:creationId xmlns:p14="http://schemas.microsoft.com/office/powerpoint/2010/main" val="4378271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47BD2B71-6495-4C6D-8691-0951DF12DE20}"/>
              </a:ext>
            </a:extLst>
          </p:cNvPr>
          <p:cNvSpPr>
            <a:spLocks noGrp="1"/>
          </p:cNvSpPr>
          <p:nvPr/>
        </p:nvSpPr>
        <p:spPr>
          <a:xfrm>
            <a:off x="514350" y="266700"/>
            <a:ext cx="4953000" cy="238125"/>
          </a:xfrm>
          <a:prstGeom prst="rect">
            <a:avLst/>
          </a:prstGeom>
          <a:noFill/>
          <a:ln w="0">
            <a:noFill/>
            <a:prstDash val="solid"/>
          </a:ln>
        </p:spPr>
        <p:txBody>
          <a:bodyPr anchor="t"/>
          <a:lstStyle/>
          <a:p>
            <a:pPr algn="l">
              <a:defRPr sz="1200" b="1">
                <a:solidFill>
                  <a:srgbClr val="176B67"/>
                </a:solidFill>
                <a:latin typeface="BIZ UDGothic"/>
                <a:ea typeface="BIZ UDGothic"/>
                <a:cs typeface="BIZ UDGothic"/>
              </a:defRPr>
            </a:pPr>
            <a:r>
              <a:rPr sz="1200" b="1">
                <a:solidFill>
                  <a:srgbClr val="176B67"/>
                </a:solidFill>
                <a:latin typeface="BIZ UDGothic"/>
                <a:ea typeface="BIZ UDGothic"/>
                <a:cs typeface="BIZ UDGothic"/>
              </a:rPr>
              <a:t>多治見市 宿泊税制度案</a:t>
            </a:r>
          </a:p>
        </p:txBody>
      </p:sp>
      <p:sp>
        <p:nvSpPr>
          <p:cNvPr id="2" name="正方形/長方形 1">
            <a:extLst>
              <a:ext uri="{FF2B5EF4-FFF2-40B4-BE49-F238E27FC236}">
                <a16:creationId xmlns:a16="http://schemas.microsoft.com/office/drawing/2014/main" id="{2559D6F3-61A5-4C4E-80AE-E244BB2068E9}"/>
              </a:ext>
            </a:extLst>
          </p:cNvPr>
          <p:cNvSpPr>
            <a:spLocks noGrp="1"/>
          </p:cNvSpPr>
          <p:nvPr/>
        </p:nvSpPr>
        <p:spPr>
          <a:xfrm>
            <a:off x="514350" y="590550"/>
            <a:ext cx="11125200" cy="609600"/>
          </a:xfrm>
          <a:prstGeom prst="rect">
            <a:avLst/>
          </a:prstGeom>
          <a:noFill/>
          <a:ln w="0">
            <a:noFill/>
            <a:prstDash val="solid"/>
          </a:ln>
        </p:spPr>
        <p:txBody>
          <a:bodyPr anchor="t"/>
          <a:lstStyle/>
          <a:p>
            <a:pPr algn="l">
              <a:defRPr sz="2850" b="1">
                <a:solidFill>
                  <a:srgbClr val="173A3A"/>
                </a:solidFill>
                <a:latin typeface="BIZ UDGothic"/>
                <a:ea typeface="BIZ UDGothic"/>
                <a:cs typeface="BIZ UDGothic"/>
              </a:defRPr>
            </a:pPr>
            <a:r>
              <a:rPr sz="2850" b="1">
                <a:solidFill>
                  <a:srgbClr val="173A3A"/>
                </a:solidFill>
                <a:latin typeface="BIZ UDGothic"/>
                <a:ea typeface="BIZ UDGothic"/>
                <a:cs typeface="BIZ UDGothic"/>
              </a:rPr>
              <a:t>宿泊事業者の事務負担にも配慮します</a:t>
            </a:r>
          </a:p>
        </p:txBody>
      </p:sp>
      <p:sp>
        <p:nvSpPr>
          <p:cNvPr id="3" name="直線コネクタ 2">
            <a:extLst>
              <a:ext uri="{FF2B5EF4-FFF2-40B4-BE49-F238E27FC236}">
                <a16:creationId xmlns:a16="http://schemas.microsoft.com/office/drawing/2014/main" id="{87B92751-62B7-43E5-9DAC-BA4D56608D1D}"/>
              </a:ext>
            </a:extLst>
          </p:cNvPr>
          <p:cNvSpPr>
            <a:spLocks noGrp="1"/>
          </p:cNvSpPr>
          <p:nvPr/>
        </p:nvSpPr>
        <p:spPr>
          <a:xfrm>
            <a:off x="514350" y="1285875"/>
            <a:ext cx="11163300" cy="0"/>
          </a:xfrm>
          <a:prstGeom prst="line">
            <a:avLst/>
          </a:prstGeom>
          <a:noFill/>
          <a:ln w="28575">
            <a:solidFill>
              <a:srgbClr val="176B67"/>
            </a:solidFill>
            <a:prstDash val="solid"/>
          </a:ln>
        </p:spPr>
        <p:txBody>
          <a:bodyPr/>
          <a:lstStyle/>
          <a:p>
            <a:endParaRPr lang="ja-JP" altLang="en-US"/>
          </a:p>
        </p:txBody>
      </p:sp>
      <p:sp>
        <p:nvSpPr>
          <p:cNvPr id="4" name="正方形/長方形 3">
            <a:extLst>
              <a:ext uri="{FF2B5EF4-FFF2-40B4-BE49-F238E27FC236}">
                <a16:creationId xmlns:a16="http://schemas.microsoft.com/office/drawing/2014/main" id="{E68797FD-171F-4328-9F84-25459A84D3A1}"/>
              </a:ext>
            </a:extLst>
          </p:cNvPr>
          <p:cNvSpPr>
            <a:spLocks noGrp="1"/>
          </p:cNvSpPr>
          <p:nvPr/>
        </p:nvSpPr>
        <p:spPr>
          <a:xfrm>
            <a:off x="11191875" y="6429375"/>
            <a:ext cx="476250" cy="190500"/>
          </a:xfrm>
          <a:prstGeom prst="rect">
            <a:avLst/>
          </a:prstGeom>
          <a:noFill/>
          <a:ln w="0">
            <a:noFill/>
            <a:prstDash val="solid"/>
          </a:ln>
        </p:spPr>
        <p:txBody>
          <a:bodyPr anchor="t"/>
          <a:lstStyle/>
          <a:p>
            <a:pPr algn="r">
              <a:defRPr sz="1200" b="0">
                <a:solidFill>
                  <a:srgbClr val="5E6B6B"/>
                </a:solidFill>
                <a:latin typeface="BIZ UDGothic"/>
                <a:ea typeface="BIZ UDGothic"/>
                <a:cs typeface="BIZ UDGothic"/>
              </a:defRPr>
            </a:pPr>
            <a:r>
              <a:rPr sz="1200" b="0">
                <a:solidFill>
                  <a:srgbClr val="5E6B6B"/>
                </a:solidFill>
                <a:latin typeface="BIZ UDGothic"/>
                <a:ea typeface="BIZ UDGothic"/>
                <a:cs typeface="BIZ UDGothic"/>
              </a:rPr>
              <a:t>08</a:t>
            </a:r>
          </a:p>
        </p:txBody>
      </p:sp>
      <p:sp>
        <p:nvSpPr>
          <p:cNvPr id="5" name="正方形/長方形 4">
            <a:extLst>
              <a:ext uri="{FF2B5EF4-FFF2-40B4-BE49-F238E27FC236}">
                <a16:creationId xmlns:a16="http://schemas.microsoft.com/office/drawing/2014/main" id="{C9E049BF-A732-4D05-9C16-D6F2CFDEAA45}"/>
              </a:ext>
            </a:extLst>
          </p:cNvPr>
          <p:cNvSpPr>
            <a:spLocks noGrp="1"/>
          </p:cNvSpPr>
          <p:nvPr/>
        </p:nvSpPr>
        <p:spPr>
          <a:xfrm>
            <a:off x="514350" y="6391275"/>
            <a:ext cx="7239000" cy="200025"/>
          </a:xfrm>
          <a:prstGeom prst="rect">
            <a:avLst/>
          </a:prstGeom>
          <a:noFill/>
          <a:ln w="0">
            <a:noFill/>
            <a:prstDash val="solid"/>
          </a:ln>
        </p:spPr>
        <p:txBody>
          <a:bodyPr anchor="t"/>
          <a:lstStyle/>
          <a:p>
            <a:pPr algn="l">
              <a:defRPr sz="1200" b="0">
                <a:solidFill>
                  <a:srgbClr val="5E6B6B"/>
                </a:solidFill>
                <a:latin typeface="BIZ UDGothic"/>
                <a:ea typeface="BIZ UDGothic"/>
                <a:cs typeface="BIZ UDGothic"/>
              </a:defRPr>
            </a:pPr>
            <a:r>
              <a:rPr sz="1200" b="0">
                <a:solidFill>
                  <a:srgbClr val="5E6B6B"/>
                </a:solidFill>
                <a:latin typeface="BIZ UDGothic"/>
                <a:ea typeface="BIZ UDGothic"/>
                <a:cs typeface="BIZ UDGothic"/>
              </a:rPr>
              <a:t>※令和8年8月時点の制度案です。今後変更となる場合があります。</a:t>
            </a:r>
          </a:p>
        </p:txBody>
      </p:sp>
      <p:sp>
        <p:nvSpPr>
          <p:cNvPr id="6" name="正方形/長方形 5">
            <a:extLst>
              <a:ext uri="{FF2B5EF4-FFF2-40B4-BE49-F238E27FC236}">
                <a16:creationId xmlns:a16="http://schemas.microsoft.com/office/drawing/2014/main" id="{03207A16-52E8-4BBB-838A-94ECB81691B8}"/>
              </a:ext>
            </a:extLst>
          </p:cNvPr>
          <p:cNvSpPr>
            <a:spLocks noGrp="1"/>
          </p:cNvSpPr>
          <p:nvPr/>
        </p:nvSpPr>
        <p:spPr>
          <a:xfrm>
            <a:off x="514350" y="1504950"/>
            <a:ext cx="11049000" cy="438150"/>
          </a:xfrm>
          <a:prstGeom prst="rect">
            <a:avLst/>
          </a:prstGeom>
          <a:noFill/>
          <a:ln w="0">
            <a:noFill/>
            <a:prstDash val="solid"/>
          </a:ln>
        </p:spPr>
        <p:txBody>
          <a:bodyPr anchor="t"/>
          <a:lstStyle/>
          <a:p>
            <a:pPr algn="l">
              <a:defRPr sz="1575" b="0">
                <a:solidFill>
                  <a:srgbClr val="173A3A"/>
                </a:solidFill>
                <a:latin typeface="BIZ UDGothic"/>
                <a:ea typeface="BIZ UDGothic"/>
                <a:cs typeface="BIZ UDGothic"/>
              </a:defRPr>
            </a:pPr>
            <a:r>
              <a:rPr sz="1575" b="0">
                <a:solidFill>
                  <a:srgbClr val="173A3A"/>
                </a:solidFill>
                <a:latin typeface="BIZ UDGothic"/>
                <a:ea typeface="BIZ UDGothic"/>
                <a:cs typeface="BIZ UDGothic"/>
              </a:rPr>
              <a:t>宿泊税は宿泊事業者が受け取り、市へ申告・納入します。その準備と日々の事務を支援します。</a:t>
            </a:r>
          </a:p>
        </p:txBody>
      </p:sp>
      <p:sp>
        <p:nvSpPr>
          <p:cNvPr id="7" name="正方形/長方形 6">
            <a:extLst>
              <a:ext uri="{FF2B5EF4-FFF2-40B4-BE49-F238E27FC236}">
                <a16:creationId xmlns:a16="http://schemas.microsoft.com/office/drawing/2014/main" id="{D2670F7B-6A32-4FC8-ABE8-5A70AD1D0659}"/>
              </a:ext>
            </a:extLst>
          </p:cNvPr>
          <p:cNvSpPr>
            <a:spLocks noGrp="1"/>
          </p:cNvSpPr>
          <p:nvPr/>
        </p:nvSpPr>
        <p:spPr>
          <a:xfrm>
            <a:off x="514350" y="2257425"/>
            <a:ext cx="5257800" cy="2457450"/>
          </a:xfrm>
          <a:prstGeom prst="rect">
            <a:avLst/>
          </a:prstGeom>
          <a:solidFill>
            <a:srgbClr val="EAF5F3"/>
          </a:solidFill>
          <a:ln w="9525">
            <a:solidFill>
              <a:srgbClr val="176B67"/>
            </a:solidFill>
            <a:prstDash val="solid"/>
          </a:ln>
        </p:spPr>
        <p:txBody>
          <a:bodyPr/>
          <a:lstStyle/>
          <a:p>
            <a:endParaRPr lang="ja-JP" altLang="en-US"/>
          </a:p>
        </p:txBody>
      </p:sp>
      <p:sp>
        <p:nvSpPr>
          <p:cNvPr id="8" name="角丸四角形 7">
            <a:extLst>
              <a:ext uri="{FF2B5EF4-FFF2-40B4-BE49-F238E27FC236}">
                <a16:creationId xmlns:a16="http://schemas.microsoft.com/office/drawing/2014/main" id="{A92426CB-E1FD-44D6-AC02-CB3AEAA8EDF7}"/>
              </a:ext>
            </a:extLst>
          </p:cNvPr>
          <p:cNvSpPr>
            <a:spLocks noGrp="1"/>
          </p:cNvSpPr>
          <p:nvPr/>
        </p:nvSpPr>
        <p:spPr>
          <a:xfrm>
            <a:off x="781050" y="2476500"/>
            <a:ext cx="2000250" cy="323850"/>
          </a:xfrm>
          <a:prstGeom prst="roundRect">
            <a:avLst>
              <a:gd name="adj" fmla="val 23529"/>
            </a:avLst>
          </a:prstGeom>
          <a:solidFill>
            <a:srgbClr val="176B67"/>
          </a:solidFill>
          <a:ln w="9525">
            <a:solidFill>
              <a:srgbClr val="176B67"/>
            </a:solidFill>
            <a:prstDash val="solid"/>
          </a:ln>
        </p:spPr>
        <p:txBody>
          <a:bodyPr anchor="ctr"/>
          <a:lstStyle/>
          <a:p>
            <a:pPr algn="ctr">
              <a:defRPr sz="1200" b="1">
                <a:solidFill>
                  <a:srgbClr val="FFFFFF"/>
                </a:solidFill>
                <a:latin typeface="BIZ UDGothic"/>
                <a:ea typeface="BIZ UDGothic"/>
                <a:cs typeface="BIZ UDGothic"/>
              </a:defRPr>
            </a:pPr>
            <a:r>
              <a:rPr sz="1200" b="1">
                <a:solidFill>
                  <a:srgbClr val="FFFFFF"/>
                </a:solidFill>
                <a:latin typeface="BIZ UDGothic"/>
                <a:ea typeface="BIZ UDGothic"/>
                <a:cs typeface="BIZ UDGothic"/>
              </a:rPr>
              <a:t>日々の事務への支援</a:t>
            </a:r>
          </a:p>
        </p:txBody>
      </p:sp>
      <p:sp>
        <p:nvSpPr>
          <p:cNvPr id="9" name="正方形/長方形 8">
            <a:extLst>
              <a:ext uri="{FF2B5EF4-FFF2-40B4-BE49-F238E27FC236}">
                <a16:creationId xmlns:a16="http://schemas.microsoft.com/office/drawing/2014/main" id="{2D3CBD33-89DD-4DA2-82E0-A213C92A2D99}"/>
              </a:ext>
            </a:extLst>
          </p:cNvPr>
          <p:cNvSpPr>
            <a:spLocks noGrp="1"/>
          </p:cNvSpPr>
          <p:nvPr/>
        </p:nvSpPr>
        <p:spPr>
          <a:xfrm>
            <a:off x="781050" y="3067050"/>
            <a:ext cx="1809750" cy="285750"/>
          </a:xfrm>
          <a:prstGeom prst="rect">
            <a:avLst/>
          </a:prstGeom>
          <a:noFill/>
          <a:ln w="0">
            <a:noFill/>
            <a:prstDash val="solid"/>
          </a:ln>
        </p:spPr>
        <p:txBody>
          <a:bodyPr anchor="t"/>
          <a:lstStyle/>
          <a:p>
            <a:pPr algn="l">
              <a:defRPr sz="1350" b="0">
                <a:solidFill>
                  <a:srgbClr val="5E6B6B"/>
                </a:solidFill>
                <a:latin typeface="BIZ UDGothic"/>
                <a:ea typeface="BIZ UDGothic"/>
                <a:cs typeface="BIZ UDGothic"/>
              </a:defRPr>
            </a:pPr>
            <a:r>
              <a:rPr sz="1350" b="0">
                <a:solidFill>
                  <a:srgbClr val="5E6B6B"/>
                </a:solidFill>
                <a:latin typeface="BIZ UDGothic"/>
                <a:ea typeface="BIZ UDGothic"/>
                <a:cs typeface="BIZ UDGothic"/>
              </a:rPr>
              <a:t>交付金</a:t>
            </a:r>
          </a:p>
        </p:txBody>
      </p:sp>
      <p:sp>
        <p:nvSpPr>
          <p:cNvPr id="10" name="正方形/長方形 9">
            <a:extLst>
              <a:ext uri="{FF2B5EF4-FFF2-40B4-BE49-F238E27FC236}">
                <a16:creationId xmlns:a16="http://schemas.microsoft.com/office/drawing/2014/main" id="{6EE5CEA1-6C9A-45B3-A46E-46983A302F19}"/>
              </a:ext>
            </a:extLst>
          </p:cNvPr>
          <p:cNvSpPr>
            <a:spLocks noGrp="1"/>
          </p:cNvSpPr>
          <p:nvPr/>
        </p:nvSpPr>
        <p:spPr>
          <a:xfrm>
            <a:off x="781050" y="3476625"/>
            <a:ext cx="4324350" cy="552450"/>
          </a:xfrm>
          <a:prstGeom prst="rect">
            <a:avLst/>
          </a:prstGeom>
          <a:noFill/>
          <a:ln w="0">
            <a:noFill/>
            <a:prstDash val="solid"/>
          </a:ln>
        </p:spPr>
        <p:txBody>
          <a:bodyPr anchor="t"/>
          <a:lstStyle/>
          <a:p>
            <a:pPr algn="l">
              <a:defRPr sz="2700" b="1">
                <a:solidFill>
                  <a:srgbClr val="176B67"/>
                </a:solidFill>
                <a:latin typeface="BIZ UDGothic"/>
                <a:ea typeface="BIZ UDGothic"/>
                <a:cs typeface="BIZ UDGothic"/>
              </a:defRPr>
            </a:pPr>
            <a:r>
              <a:rPr sz="2700" b="1">
                <a:solidFill>
                  <a:srgbClr val="176B67"/>
                </a:solidFill>
                <a:latin typeface="BIZ UDGothic"/>
                <a:ea typeface="BIZ UDGothic"/>
                <a:cs typeface="BIZ UDGothic"/>
              </a:rPr>
              <a:t>納入額の 2.5％</a:t>
            </a:r>
          </a:p>
        </p:txBody>
      </p:sp>
      <p:sp>
        <p:nvSpPr>
          <p:cNvPr id="11" name="正方形/長方形 10">
            <a:extLst>
              <a:ext uri="{FF2B5EF4-FFF2-40B4-BE49-F238E27FC236}">
                <a16:creationId xmlns:a16="http://schemas.microsoft.com/office/drawing/2014/main" id="{19FB43F3-57B9-4817-93B0-4B914B6A95F5}"/>
              </a:ext>
            </a:extLst>
          </p:cNvPr>
          <p:cNvSpPr>
            <a:spLocks noGrp="1"/>
          </p:cNvSpPr>
          <p:nvPr/>
        </p:nvSpPr>
        <p:spPr>
          <a:xfrm>
            <a:off x="781050" y="4229100"/>
            <a:ext cx="4324350" cy="276225"/>
          </a:xfrm>
          <a:prstGeom prst="rect">
            <a:avLst/>
          </a:prstGeom>
          <a:noFill/>
          <a:ln w="0">
            <a:noFill/>
            <a:prstDash val="solid"/>
          </a:ln>
        </p:spPr>
        <p:txBody>
          <a:bodyPr anchor="t"/>
          <a:lstStyle/>
          <a:p>
            <a:pPr algn="l">
              <a:defRPr sz="1275" b="0">
                <a:solidFill>
                  <a:srgbClr val="5E6B6B"/>
                </a:solidFill>
                <a:latin typeface="BIZ UDGothic"/>
                <a:ea typeface="BIZ UDGothic"/>
                <a:cs typeface="BIZ UDGothic"/>
              </a:defRPr>
            </a:pPr>
            <a:r>
              <a:rPr sz="1275" b="0">
                <a:solidFill>
                  <a:srgbClr val="5E6B6B"/>
                </a:solidFill>
                <a:latin typeface="BIZ UDGothic"/>
                <a:ea typeface="BIZ UDGothic"/>
                <a:cs typeface="BIZ UDGothic"/>
              </a:rPr>
              <a:t>年1回の交付を想定</a:t>
            </a:r>
          </a:p>
        </p:txBody>
      </p:sp>
      <p:sp>
        <p:nvSpPr>
          <p:cNvPr id="12" name="正方形/長方形 11">
            <a:extLst>
              <a:ext uri="{FF2B5EF4-FFF2-40B4-BE49-F238E27FC236}">
                <a16:creationId xmlns:a16="http://schemas.microsoft.com/office/drawing/2014/main" id="{3CB9FBE9-6DD0-4376-8B26-59B29CF3C5F1}"/>
              </a:ext>
            </a:extLst>
          </p:cNvPr>
          <p:cNvSpPr>
            <a:spLocks noGrp="1"/>
          </p:cNvSpPr>
          <p:nvPr/>
        </p:nvSpPr>
        <p:spPr>
          <a:xfrm>
            <a:off x="6419850" y="2257425"/>
            <a:ext cx="5257800" cy="2457450"/>
          </a:xfrm>
          <a:prstGeom prst="rect">
            <a:avLst/>
          </a:prstGeom>
          <a:solidFill>
            <a:srgbClr val="FFF5D9"/>
          </a:solidFill>
          <a:ln w="9525">
            <a:solidFill>
              <a:srgbClr val="A36A00"/>
            </a:solidFill>
            <a:prstDash val="solid"/>
          </a:ln>
        </p:spPr>
        <p:txBody>
          <a:bodyPr/>
          <a:lstStyle/>
          <a:p>
            <a:endParaRPr lang="ja-JP" altLang="en-US"/>
          </a:p>
        </p:txBody>
      </p:sp>
      <p:sp>
        <p:nvSpPr>
          <p:cNvPr id="13" name="角丸四角形 12">
            <a:extLst>
              <a:ext uri="{FF2B5EF4-FFF2-40B4-BE49-F238E27FC236}">
                <a16:creationId xmlns:a16="http://schemas.microsoft.com/office/drawing/2014/main" id="{90CCA53E-E5E0-4A1F-AF74-3110CBE78686}"/>
              </a:ext>
            </a:extLst>
          </p:cNvPr>
          <p:cNvSpPr>
            <a:spLocks noGrp="1"/>
          </p:cNvSpPr>
          <p:nvPr/>
        </p:nvSpPr>
        <p:spPr>
          <a:xfrm>
            <a:off x="6686550" y="2476500"/>
            <a:ext cx="2000250" cy="323850"/>
          </a:xfrm>
          <a:prstGeom prst="roundRect">
            <a:avLst>
              <a:gd name="adj" fmla="val 23529"/>
            </a:avLst>
          </a:prstGeom>
          <a:solidFill>
            <a:srgbClr val="A36A00"/>
          </a:solidFill>
          <a:ln w="9525">
            <a:solidFill>
              <a:srgbClr val="A36A00"/>
            </a:solidFill>
            <a:prstDash val="solid"/>
          </a:ln>
        </p:spPr>
        <p:txBody>
          <a:bodyPr anchor="ctr"/>
          <a:lstStyle/>
          <a:p>
            <a:pPr algn="ctr">
              <a:defRPr sz="1200" b="1">
                <a:solidFill>
                  <a:srgbClr val="FFFFFF"/>
                </a:solidFill>
                <a:latin typeface="BIZ UDGothic"/>
                <a:ea typeface="BIZ UDGothic"/>
                <a:cs typeface="BIZ UDGothic"/>
              </a:defRPr>
            </a:pPr>
            <a:r>
              <a:rPr sz="1200" b="1">
                <a:solidFill>
                  <a:srgbClr val="FFFFFF"/>
                </a:solidFill>
                <a:latin typeface="BIZ UDGothic"/>
                <a:ea typeface="BIZ UDGothic"/>
                <a:cs typeface="BIZ UDGothic"/>
              </a:rPr>
              <a:t>導入準備への支援</a:t>
            </a:r>
          </a:p>
        </p:txBody>
      </p:sp>
      <p:sp>
        <p:nvSpPr>
          <p:cNvPr id="14" name="正方形/長方形 13">
            <a:extLst>
              <a:ext uri="{FF2B5EF4-FFF2-40B4-BE49-F238E27FC236}">
                <a16:creationId xmlns:a16="http://schemas.microsoft.com/office/drawing/2014/main" id="{72F9542D-64BE-43F9-A6A6-EA074D6484E7}"/>
              </a:ext>
            </a:extLst>
          </p:cNvPr>
          <p:cNvSpPr>
            <a:spLocks noGrp="1"/>
          </p:cNvSpPr>
          <p:nvPr/>
        </p:nvSpPr>
        <p:spPr>
          <a:xfrm>
            <a:off x="6686550" y="3067050"/>
            <a:ext cx="2476500" cy="285750"/>
          </a:xfrm>
          <a:prstGeom prst="rect">
            <a:avLst/>
          </a:prstGeom>
          <a:noFill/>
          <a:ln w="0">
            <a:noFill/>
            <a:prstDash val="solid"/>
          </a:ln>
        </p:spPr>
        <p:txBody>
          <a:bodyPr anchor="t"/>
          <a:lstStyle/>
          <a:p>
            <a:pPr algn="l">
              <a:defRPr sz="1350" b="0">
                <a:solidFill>
                  <a:srgbClr val="5E6B6B"/>
                </a:solidFill>
                <a:latin typeface="BIZ UDGothic"/>
                <a:ea typeface="BIZ UDGothic"/>
                <a:cs typeface="BIZ UDGothic"/>
              </a:defRPr>
            </a:pPr>
            <a:r>
              <a:rPr sz="1350" b="0">
                <a:solidFill>
                  <a:srgbClr val="5E6B6B"/>
                </a:solidFill>
                <a:latin typeface="BIZ UDGothic"/>
                <a:ea typeface="BIZ UDGothic"/>
                <a:cs typeface="BIZ UDGothic"/>
              </a:rPr>
              <a:t>システム改修費など</a:t>
            </a:r>
          </a:p>
        </p:txBody>
      </p:sp>
      <p:sp>
        <p:nvSpPr>
          <p:cNvPr id="15" name="正方形/長方形 14">
            <a:extLst>
              <a:ext uri="{FF2B5EF4-FFF2-40B4-BE49-F238E27FC236}">
                <a16:creationId xmlns:a16="http://schemas.microsoft.com/office/drawing/2014/main" id="{9B082EE1-36C8-43A8-A214-0FA1B325177F}"/>
              </a:ext>
            </a:extLst>
          </p:cNvPr>
          <p:cNvSpPr>
            <a:spLocks noGrp="1"/>
          </p:cNvSpPr>
          <p:nvPr/>
        </p:nvSpPr>
        <p:spPr>
          <a:xfrm>
            <a:off x="6686550" y="3476625"/>
            <a:ext cx="4419600" cy="552450"/>
          </a:xfrm>
          <a:prstGeom prst="rect">
            <a:avLst/>
          </a:prstGeom>
          <a:noFill/>
          <a:ln w="0">
            <a:noFill/>
            <a:prstDash val="solid"/>
          </a:ln>
        </p:spPr>
        <p:txBody>
          <a:bodyPr anchor="t"/>
          <a:lstStyle/>
          <a:p>
            <a:pPr algn="l">
              <a:defRPr sz="2550" b="1">
                <a:solidFill>
                  <a:srgbClr val="A36A00"/>
                </a:solidFill>
                <a:latin typeface="BIZ UDGothic"/>
                <a:ea typeface="BIZ UDGothic"/>
                <a:cs typeface="BIZ UDGothic"/>
              </a:defRPr>
            </a:pPr>
            <a:r>
              <a:rPr sz="2550" b="1">
                <a:solidFill>
                  <a:srgbClr val="A36A00"/>
                </a:solidFill>
                <a:latin typeface="BIZ UDGothic"/>
                <a:ea typeface="BIZ UDGothic"/>
                <a:cs typeface="BIZ UDGothic"/>
              </a:rPr>
              <a:t>10/10・上限100万円</a:t>
            </a:r>
          </a:p>
        </p:txBody>
      </p:sp>
      <p:sp>
        <p:nvSpPr>
          <p:cNvPr id="16" name="正方形/長方形 15">
            <a:extLst>
              <a:ext uri="{FF2B5EF4-FFF2-40B4-BE49-F238E27FC236}">
                <a16:creationId xmlns:a16="http://schemas.microsoft.com/office/drawing/2014/main" id="{54C812DD-4555-4E52-ACD8-EAE405737296}"/>
              </a:ext>
            </a:extLst>
          </p:cNvPr>
          <p:cNvSpPr>
            <a:spLocks noGrp="1"/>
          </p:cNvSpPr>
          <p:nvPr/>
        </p:nvSpPr>
        <p:spPr>
          <a:xfrm>
            <a:off x="6686550" y="4229100"/>
            <a:ext cx="4419600" cy="276225"/>
          </a:xfrm>
          <a:prstGeom prst="rect">
            <a:avLst/>
          </a:prstGeom>
          <a:noFill/>
          <a:ln w="0">
            <a:noFill/>
            <a:prstDash val="solid"/>
          </a:ln>
        </p:spPr>
        <p:txBody>
          <a:bodyPr anchor="t"/>
          <a:lstStyle/>
          <a:p>
            <a:pPr algn="l">
              <a:defRPr sz="1275" b="0">
                <a:solidFill>
                  <a:srgbClr val="5E6B6B"/>
                </a:solidFill>
                <a:latin typeface="BIZ UDGothic"/>
                <a:ea typeface="BIZ UDGothic"/>
                <a:cs typeface="BIZ UDGothic"/>
              </a:defRPr>
            </a:pPr>
            <a:r>
              <a:rPr sz="1275" b="0">
                <a:solidFill>
                  <a:srgbClr val="5E6B6B"/>
                </a:solidFill>
                <a:latin typeface="BIZ UDGothic"/>
                <a:ea typeface="BIZ UDGothic"/>
                <a:cs typeface="BIZ UDGothic"/>
              </a:rPr>
              <a:t>令和10年3月31日までを想定</a:t>
            </a:r>
          </a:p>
        </p:txBody>
      </p:sp>
    </p:spTree>
    <p:extLst>
      <p:ext uri="{BB962C8B-B14F-4D97-AF65-F5344CB8AC3E}">
        <p14:creationId xmlns:p14="http://schemas.microsoft.com/office/powerpoint/2010/main" val="409658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14BD1AD0-26DF-4C20-8D39-C3B3E6BE5A64}"/>
              </a:ext>
            </a:extLst>
          </p:cNvPr>
          <p:cNvSpPr>
            <a:spLocks noGrp="1"/>
          </p:cNvSpPr>
          <p:nvPr/>
        </p:nvSpPr>
        <p:spPr>
          <a:xfrm>
            <a:off x="514350" y="266700"/>
            <a:ext cx="4953000" cy="238125"/>
          </a:xfrm>
          <a:prstGeom prst="rect">
            <a:avLst/>
          </a:prstGeom>
          <a:noFill/>
          <a:ln w="0">
            <a:noFill/>
            <a:prstDash val="solid"/>
          </a:ln>
        </p:spPr>
        <p:txBody>
          <a:bodyPr anchor="t"/>
          <a:lstStyle/>
          <a:p>
            <a:pPr algn="l">
              <a:defRPr sz="1200" b="1">
                <a:solidFill>
                  <a:srgbClr val="176B67"/>
                </a:solidFill>
                <a:latin typeface="BIZ UDGothic"/>
                <a:ea typeface="BIZ UDGothic"/>
                <a:cs typeface="BIZ UDGothic"/>
              </a:defRPr>
            </a:pPr>
            <a:r>
              <a:rPr sz="1200" b="1">
                <a:solidFill>
                  <a:srgbClr val="176B67"/>
                </a:solidFill>
                <a:latin typeface="BIZ UDGothic"/>
                <a:ea typeface="BIZ UDGothic"/>
                <a:cs typeface="BIZ UDGothic"/>
              </a:rPr>
              <a:t>多治見市 宿泊税制度案</a:t>
            </a:r>
          </a:p>
        </p:txBody>
      </p:sp>
      <p:sp>
        <p:nvSpPr>
          <p:cNvPr id="2" name="正方形/長方形 1">
            <a:extLst>
              <a:ext uri="{FF2B5EF4-FFF2-40B4-BE49-F238E27FC236}">
                <a16:creationId xmlns:a16="http://schemas.microsoft.com/office/drawing/2014/main" id="{82671232-BABF-47BC-B9DD-8EC48059BE5D}"/>
              </a:ext>
            </a:extLst>
          </p:cNvPr>
          <p:cNvSpPr>
            <a:spLocks noGrp="1"/>
          </p:cNvSpPr>
          <p:nvPr/>
        </p:nvSpPr>
        <p:spPr>
          <a:xfrm>
            <a:off x="514350" y="590550"/>
            <a:ext cx="11125200" cy="609600"/>
          </a:xfrm>
          <a:prstGeom prst="rect">
            <a:avLst/>
          </a:prstGeom>
          <a:noFill/>
          <a:ln w="0">
            <a:noFill/>
            <a:prstDash val="solid"/>
          </a:ln>
        </p:spPr>
        <p:txBody>
          <a:bodyPr anchor="t"/>
          <a:lstStyle/>
          <a:p>
            <a:pPr algn="l">
              <a:defRPr sz="2850" b="1">
                <a:solidFill>
                  <a:srgbClr val="173A3A"/>
                </a:solidFill>
                <a:latin typeface="BIZ UDGothic"/>
                <a:ea typeface="BIZ UDGothic"/>
                <a:cs typeface="BIZ UDGothic"/>
              </a:defRPr>
            </a:pPr>
            <a:r>
              <a:rPr sz="2850" b="1">
                <a:solidFill>
                  <a:srgbClr val="173A3A"/>
                </a:solidFill>
                <a:latin typeface="BIZ UDGothic"/>
                <a:ea typeface="BIZ UDGothic"/>
                <a:cs typeface="BIZ UDGothic"/>
              </a:rPr>
              <a:t>入湯税条例もあわせて一部改正します</a:t>
            </a:r>
          </a:p>
        </p:txBody>
      </p:sp>
      <p:sp>
        <p:nvSpPr>
          <p:cNvPr id="3" name="直線コネクタ 2">
            <a:extLst>
              <a:ext uri="{FF2B5EF4-FFF2-40B4-BE49-F238E27FC236}">
                <a16:creationId xmlns:a16="http://schemas.microsoft.com/office/drawing/2014/main" id="{1BE8DA55-46D4-4465-AAEA-3B082711FAB7}"/>
              </a:ext>
            </a:extLst>
          </p:cNvPr>
          <p:cNvSpPr>
            <a:spLocks noGrp="1"/>
          </p:cNvSpPr>
          <p:nvPr/>
        </p:nvSpPr>
        <p:spPr>
          <a:xfrm>
            <a:off x="514350" y="1285875"/>
            <a:ext cx="11163300" cy="0"/>
          </a:xfrm>
          <a:prstGeom prst="line">
            <a:avLst/>
          </a:prstGeom>
          <a:noFill/>
          <a:ln w="28575">
            <a:solidFill>
              <a:srgbClr val="176B67"/>
            </a:solidFill>
            <a:prstDash val="solid"/>
          </a:ln>
        </p:spPr>
        <p:txBody>
          <a:bodyPr/>
          <a:lstStyle/>
          <a:p>
            <a:endParaRPr lang="ja-JP" altLang="en-US"/>
          </a:p>
        </p:txBody>
      </p:sp>
      <p:sp>
        <p:nvSpPr>
          <p:cNvPr id="4" name="正方形/長方形 3">
            <a:extLst>
              <a:ext uri="{FF2B5EF4-FFF2-40B4-BE49-F238E27FC236}">
                <a16:creationId xmlns:a16="http://schemas.microsoft.com/office/drawing/2014/main" id="{C7934316-85C5-46E6-A183-CF3EA9D9A26D}"/>
              </a:ext>
            </a:extLst>
          </p:cNvPr>
          <p:cNvSpPr>
            <a:spLocks noGrp="1"/>
          </p:cNvSpPr>
          <p:nvPr/>
        </p:nvSpPr>
        <p:spPr>
          <a:xfrm>
            <a:off x="11191875" y="6429375"/>
            <a:ext cx="476250" cy="190500"/>
          </a:xfrm>
          <a:prstGeom prst="rect">
            <a:avLst/>
          </a:prstGeom>
          <a:noFill/>
          <a:ln w="0">
            <a:noFill/>
            <a:prstDash val="solid"/>
          </a:ln>
        </p:spPr>
        <p:txBody>
          <a:bodyPr anchor="t"/>
          <a:lstStyle/>
          <a:p>
            <a:pPr algn="r">
              <a:defRPr sz="1200" b="0">
                <a:solidFill>
                  <a:srgbClr val="5E6B6B"/>
                </a:solidFill>
                <a:latin typeface="BIZ UDGothic"/>
                <a:ea typeface="BIZ UDGothic"/>
                <a:cs typeface="BIZ UDGothic"/>
              </a:defRPr>
            </a:pPr>
            <a:r>
              <a:rPr sz="1200" b="0">
                <a:solidFill>
                  <a:srgbClr val="5E6B6B"/>
                </a:solidFill>
                <a:latin typeface="BIZ UDGothic"/>
                <a:ea typeface="BIZ UDGothic"/>
                <a:cs typeface="BIZ UDGothic"/>
              </a:rPr>
              <a:t>09</a:t>
            </a:r>
          </a:p>
        </p:txBody>
      </p:sp>
      <p:sp>
        <p:nvSpPr>
          <p:cNvPr id="5" name="正方形/長方形 4">
            <a:extLst>
              <a:ext uri="{FF2B5EF4-FFF2-40B4-BE49-F238E27FC236}">
                <a16:creationId xmlns:a16="http://schemas.microsoft.com/office/drawing/2014/main" id="{201F6DAD-B727-49E6-A0BC-2B813E4E5AFA}"/>
              </a:ext>
            </a:extLst>
          </p:cNvPr>
          <p:cNvSpPr>
            <a:spLocks noGrp="1"/>
          </p:cNvSpPr>
          <p:nvPr/>
        </p:nvSpPr>
        <p:spPr>
          <a:xfrm>
            <a:off x="514350" y="6391275"/>
            <a:ext cx="7239000" cy="200025"/>
          </a:xfrm>
          <a:prstGeom prst="rect">
            <a:avLst/>
          </a:prstGeom>
          <a:noFill/>
          <a:ln w="0">
            <a:noFill/>
            <a:prstDash val="solid"/>
          </a:ln>
        </p:spPr>
        <p:txBody>
          <a:bodyPr anchor="t"/>
          <a:lstStyle/>
          <a:p>
            <a:pPr algn="l">
              <a:defRPr sz="1200" b="0">
                <a:solidFill>
                  <a:srgbClr val="5E6B6B"/>
                </a:solidFill>
                <a:latin typeface="BIZ UDGothic"/>
                <a:ea typeface="BIZ UDGothic"/>
                <a:cs typeface="BIZ UDGothic"/>
              </a:defRPr>
            </a:pPr>
            <a:r>
              <a:rPr sz="1200" b="0">
                <a:solidFill>
                  <a:srgbClr val="5E6B6B"/>
                </a:solidFill>
                <a:latin typeface="BIZ UDGothic"/>
                <a:ea typeface="BIZ UDGothic"/>
                <a:cs typeface="BIZ UDGothic"/>
              </a:rPr>
              <a:t>※令和8年8月時点の制度案です。今後変更となる場合があります。</a:t>
            </a:r>
          </a:p>
        </p:txBody>
      </p:sp>
      <p:sp>
        <p:nvSpPr>
          <p:cNvPr id="6" name="正方形/長方形 5">
            <a:extLst>
              <a:ext uri="{FF2B5EF4-FFF2-40B4-BE49-F238E27FC236}">
                <a16:creationId xmlns:a16="http://schemas.microsoft.com/office/drawing/2014/main" id="{CD5F6F81-46BF-47E6-8987-37C6937E1CB2}"/>
              </a:ext>
            </a:extLst>
          </p:cNvPr>
          <p:cNvSpPr>
            <a:spLocks noGrp="1"/>
          </p:cNvSpPr>
          <p:nvPr/>
        </p:nvSpPr>
        <p:spPr>
          <a:xfrm>
            <a:off x="514350" y="1504950"/>
            <a:ext cx="11049000" cy="400050"/>
          </a:xfrm>
          <a:prstGeom prst="rect">
            <a:avLst/>
          </a:prstGeom>
          <a:noFill/>
          <a:ln w="0">
            <a:noFill/>
            <a:prstDash val="solid"/>
          </a:ln>
        </p:spPr>
        <p:txBody>
          <a:bodyPr anchor="t"/>
          <a:lstStyle/>
          <a:p>
            <a:pPr algn="l">
              <a:defRPr sz="1575" b="0">
                <a:solidFill>
                  <a:srgbClr val="173A3A"/>
                </a:solidFill>
                <a:latin typeface="BIZ UDGothic"/>
                <a:ea typeface="BIZ UDGothic"/>
                <a:cs typeface="BIZ UDGothic"/>
              </a:defRPr>
            </a:pPr>
            <a:r>
              <a:rPr sz="1575" b="0">
                <a:solidFill>
                  <a:srgbClr val="173A3A"/>
                </a:solidFill>
                <a:latin typeface="BIZ UDGothic"/>
                <a:ea typeface="BIZ UDGothic"/>
                <a:cs typeface="BIZ UDGothic"/>
              </a:rPr>
              <a:t>入湯税の年齢に関する免除要件を、宿泊税の規定とそろえます。</a:t>
            </a:r>
          </a:p>
        </p:txBody>
      </p:sp>
      <p:sp>
        <p:nvSpPr>
          <p:cNvPr id="7" name="角丸四角形 6">
            <a:extLst>
              <a:ext uri="{FF2B5EF4-FFF2-40B4-BE49-F238E27FC236}">
                <a16:creationId xmlns:a16="http://schemas.microsoft.com/office/drawing/2014/main" id="{64ED224E-8B56-4A8F-87E1-2D54AFE81A27}"/>
              </a:ext>
            </a:extLst>
          </p:cNvPr>
          <p:cNvSpPr>
            <a:spLocks noGrp="1"/>
          </p:cNvSpPr>
          <p:nvPr/>
        </p:nvSpPr>
        <p:spPr>
          <a:xfrm>
            <a:off x="514350" y="2076450"/>
            <a:ext cx="1714500" cy="323850"/>
          </a:xfrm>
          <a:prstGeom prst="roundRect">
            <a:avLst>
              <a:gd name="adj" fmla="val 23529"/>
            </a:avLst>
          </a:prstGeom>
          <a:solidFill>
            <a:srgbClr val="176B67"/>
          </a:solidFill>
          <a:ln w="9525">
            <a:solidFill>
              <a:srgbClr val="176B67"/>
            </a:solidFill>
            <a:prstDash val="solid"/>
          </a:ln>
        </p:spPr>
        <p:txBody>
          <a:bodyPr anchor="ctr"/>
          <a:lstStyle/>
          <a:p>
            <a:pPr algn="ctr">
              <a:defRPr sz="1200" b="1">
                <a:solidFill>
                  <a:srgbClr val="FFFFFF"/>
                </a:solidFill>
                <a:latin typeface="BIZ UDGothic"/>
                <a:ea typeface="BIZ UDGothic"/>
                <a:cs typeface="BIZ UDGothic"/>
              </a:defRPr>
            </a:pPr>
            <a:r>
              <a:rPr sz="1200" b="1">
                <a:solidFill>
                  <a:srgbClr val="FFFFFF"/>
                </a:solidFill>
                <a:latin typeface="BIZ UDGothic"/>
                <a:ea typeface="BIZ UDGothic"/>
                <a:cs typeface="BIZ UDGothic"/>
              </a:rPr>
              <a:t>改正後</a:t>
            </a:r>
          </a:p>
        </p:txBody>
      </p:sp>
      <p:sp>
        <p:nvSpPr>
          <p:cNvPr id="8" name="角丸四角形 7">
            <a:extLst>
              <a:ext uri="{FF2B5EF4-FFF2-40B4-BE49-F238E27FC236}">
                <a16:creationId xmlns:a16="http://schemas.microsoft.com/office/drawing/2014/main" id="{99E20FE1-EB2B-4E4F-8DD9-0F89E642B16F}"/>
              </a:ext>
            </a:extLst>
          </p:cNvPr>
          <p:cNvSpPr>
            <a:spLocks noGrp="1"/>
          </p:cNvSpPr>
          <p:nvPr/>
        </p:nvSpPr>
        <p:spPr>
          <a:xfrm>
            <a:off x="6191250" y="2076450"/>
            <a:ext cx="1714500" cy="323850"/>
          </a:xfrm>
          <a:prstGeom prst="roundRect">
            <a:avLst>
              <a:gd name="adj" fmla="val 23529"/>
            </a:avLst>
          </a:prstGeom>
          <a:solidFill>
            <a:srgbClr val="5E6B6B"/>
          </a:solidFill>
          <a:ln w="9525">
            <a:solidFill>
              <a:srgbClr val="5E6B6B"/>
            </a:solidFill>
            <a:prstDash val="solid"/>
          </a:ln>
        </p:spPr>
        <p:txBody>
          <a:bodyPr anchor="ctr"/>
          <a:lstStyle/>
          <a:p>
            <a:pPr algn="ctr">
              <a:defRPr sz="1200" b="1">
                <a:solidFill>
                  <a:srgbClr val="FFFFFF"/>
                </a:solidFill>
                <a:latin typeface="BIZ UDGothic"/>
                <a:ea typeface="BIZ UDGothic"/>
                <a:cs typeface="BIZ UDGothic"/>
              </a:defRPr>
            </a:pPr>
            <a:r>
              <a:rPr sz="1200" b="1">
                <a:solidFill>
                  <a:srgbClr val="FFFFFF"/>
                </a:solidFill>
                <a:latin typeface="BIZ UDGothic"/>
                <a:ea typeface="BIZ UDGothic"/>
                <a:cs typeface="BIZ UDGothic"/>
              </a:rPr>
              <a:t>改正前</a:t>
            </a:r>
          </a:p>
        </p:txBody>
      </p:sp>
      <p:sp>
        <p:nvSpPr>
          <p:cNvPr id="9" name="正方形/長方形 8">
            <a:extLst>
              <a:ext uri="{FF2B5EF4-FFF2-40B4-BE49-F238E27FC236}">
                <a16:creationId xmlns:a16="http://schemas.microsoft.com/office/drawing/2014/main" id="{994094C4-59C9-41CF-B8E3-F4205564C234}"/>
              </a:ext>
            </a:extLst>
          </p:cNvPr>
          <p:cNvSpPr>
            <a:spLocks noGrp="1"/>
          </p:cNvSpPr>
          <p:nvPr/>
        </p:nvSpPr>
        <p:spPr>
          <a:xfrm>
            <a:off x="514350" y="2571750"/>
            <a:ext cx="5486400" cy="3105150"/>
          </a:xfrm>
          <a:prstGeom prst="rect">
            <a:avLst/>
          </a:prstGeom>
          <a:solidFill>
            <a:srgbClr val="EAF5F3"/>
          </a:solidFill>
          <a:ln w="9525">
            <a:solidFill>
              <a:srgbClr val="176B67"/>
            </a:solidFill>
            <a:prstDash val="solid"/>
          </a:ln>
        </p:spPr>
        <p:txBody>
          <a:bodyPr/>
          <a:lstStyle/>
          <a:p>
            <a:endParaRPr lang="ja-JP" altLang="en-US"/>
          </a:p>
        </p:txBody>
      </p:sp>
      <p:sp>
        <p:nvSpPr>
          <p:cNvPr id="10" name="正方形/長方形 9">
            <a:extLst>
              <a:ext uri="{FF2B5EF4-FFF2-40B4-BE49-F238E27FC236}">
                <a16:creationId xmlns:a16="http://schemas.microsoft.com/office/drawing/2014/main" id="{BAE7E616-F216-4FB5-9357-AA83D15B889A}"/>
              </a:ext>
            </a:extLst>
          </p:cNvPr>
          <p:cNvSpPr>
            <a:spLocks noGrp="1"/>
          </p:cNvSpPr>
          <p:nvPr/>
        </p:nvSpPr>
        <p:spPr>
          <a:xfrm>
            <a:off x="6191250" y="2571750"/>
            <a:ext cx="5486400" cy="3105150"/>
          </a:xfrm>
          <a:prstGeom prst="rect">
            <a:avLst/>
          </a:prstGeom>
          <a:solidFill>
            <a:srgbClr val="FFFFFF"/>
          </a:solidFill>
          <a:ln w="9525">
            <a:solidFill>
              <a:srgbClr val="C7DAD7"/>
            </a:solidFill>
            <a:prstDash val="solid"/>
          </a:ln>
        </p:spPr>
        <p:txBody>
          <a:bodyPr/>
          <a:lstStyle/>
          <a:p>
            <a:endParaRPr lang="ja-JP" altLang="en-US"/>
          </a:p>
        </p:txBody>
      </p:sp>
      <p:sp>
        <p:nvSpPr>
          <p:cNvPr id="11" name="正方形/長方形 10">
            <a:extLst>
              <a:ext uri="{FF2B5EF4-FFF2-40B4-BE49-F238E27FC236}">
                <a16:creationId xmlns:a16="http://schemas.microsoft.com/office/drawing/2014/main" id="{C4419E6F-0CBB-42AF-B842-EA51EE23B578}"/>
              </a:ext>
            </a:extLst>
          </p:cNvPr>
          <p:cNvSpPr>
            <a:spLocks noGrp="1"/>
          </p:cNvSpPr>
          <p:nvPr/>
        </p:nvSpPr>
        <p:spPr>
          <a:xfrm>
            <a:off x="723900" y="2800350"/>
            <a:ext cx="5067300" cy="762000"/>
          </a:xfrm>
          <a:prstGeom prst="rect">
            <a:avLst/>
          </a:prstGeom>
          <a:solidFill>
            <a:srgbClr val="FFFFFF"/>
          </a:solidFill>
          <a:ln w="9525">
            <a:solidFill>
              <a:srgbClr val="176B67"/>
            </a:solidFill>
            <a:prstDash val="solid"/>
          </a:ln>
        </p:spPr>
        <p:txBody>
          <a:bodyPr/>
          <a:lstStyle/>
          <a:p>
            <a:endParaRPr lang="ja-JP" altLang="en-US"/>
          </a:p>
        </p:txBody>
      </p:sp>
      <p:sp>
        <p:nvSpPr>
          <p:cNvPr id="12" name="正方形/長方形 11">
            <a:extLst>
              <a:ext uri="{FF2B5EF4-FFF2-40B4-BE49-F238E27FC236}">
                <a16:creationId xmlns:a16="http://schemas.microsoft.com/office/drawing/2014/main" id="{5FD6BD1F-DAD8-4A6F-9A4C-294A168324BC}"/>
              </a:ext>
            </a:extLst>
          </p:cNvPr>
          <p:cNvSpPr>
            <a:spLocks noGrp="1"/>
          </p:cNvSpPr>
          <p:nvPr/>
        </p:nvSpPr>
        <p:spPr>
          <a:xfrm>
            <a:off x="6400800" y="2800350"/>
            <a:ext cx="5067300" cy="762000"/>
          </a:xfrm>
          <a:prstGeom prst="rect">
            <a:avLst/>
          </a:prstGeom>
          <a:solidFill>
            <a:srgbClr val="FFF5D9"/>
          </a:solidFill>
          <a:ln w="9525">
            <a:solidFill>
              <a:srgbClr val="A36A00"/>
            </a:solidFill>
            <a:prstDash val="solid"/>
          </a:ln>
        </p:spPr>
        <p:txBody>
          <a:bodyPr/>
          <a:lstStyle/>
          <a:p>
            <a:endParaRPr lang="ja-JP" altLang="en-US"/>
          </a:p>
        </p:txBody>
      </p:sp>
      <p:sp>
        <p:nvSpPr>
          <p:cNvPr id="13" name="正方形/長方形 12">
            <a:extLst>
              <a:ext uri="{FF2B5EF4-FFF2-40B4-BE49-F238E27FC236}">
                <a16:creationId xmlns:a16="http://schemas.microsoft.com/office/drawing/2014/main" id="{8894C26E-788D-46A2-B57E-D6AC2739541C}"/>
              </a:ext>
            </a:extLst>
          </p:cNvPr>
          <p:cNvSpPr>
            <a:spLocks noGrp="1"/>
          </p:cNvSpPr>
          <p:nvPr/>
        </p:nvSpPr>
        <p:spPr>
          <a:xfrm>
            <a:off x="876300" y="2924175"/>
            <a:ext cx="4762500" cy="495300"/>
          </a:xfrm>
          <a:prstGeom prst="rect">
            <a:avLst/>
          </a:prstGeom>
          <a:noFill/>
          <a:ln w="0">
            <a:noFill/>
            <a:prstDash val="solid"/>
          </a:ln>
        </p:spPr>
        <p:txBody>
          <a:bodyPr anchor="t"/>
          <a:lstStyle/>
          <a:p>
            <a:pPr algn="l">
              <a:defRPr sz="1350" b="1">
                <a:solidFill>
                  <a:srgbClr val="176B67"/>
                </a:solidFill>
                <a:latin typeface="BIZ UDGothic"/>
                <a:ea typeface="BIZ UDGothic"/>
                <a:cs typeface="BIZ UDGothic"/>
              </a:defRPr>
            </a:pPr>
            <a:r>
              <a:rPr sz="1350" b="1">
                <a:solidFill>
                  <a:srgbClr val="176B67"/>
                </a:solidFill>
                <a:latin typeface="BIZ UDGothic"/>
                <a:ea typeface="BIZ UDGothic"/>
                <a:cs typeface="BIZ UDGothic"/>
              </a:rPr>
              <a:t>(1) 12歳に達する日以後の最初の3月31日までの間にある者</a:t>
            </a:r>
          </a:p>
        </p:txBody>
      </p:sp>
      <p:sp>
        <p:nvSpPr>
          <p:cNvPr id="14" name="正方形/長方形 13">
            <a:extLst>
              <a:ext uri="{FF2B5EF4-FFF2-40B4-BE49-F238E27FC236}">
                <a16:creationId xmlns:a16="http://schemas.microsoft.com/office/drawing/2014/main" id="{FE5CE258-6C02-4906-A86C-55C49E52DBC2}"/>
              </a:ext>
            </a:extLst>
          </p:cNvPr>
          <p:cNvSpPr>
            <a:spLocks noGrp="1"/>
          </p:cNvSpPr>
          <p:nvPr/>
        </p:nvSpPr>
        <p:spPr>
          <a:xfrm>
            <a:off x="6553200" y="3038475"/>
            <a:ext cx="4762500" cy="304800"/>
          </a:xfrm>
          <a:prstGeom prst="rect">
            <a:avLst/>
          </a:prstGeom>
          <a:noFill/>
          <a:ln w="0">
            <a:noFill/>
            <a:prstDash val="solid"/>
          </a:ln>
        </p:spPr>
        <p:txBody>
          <a:bodyPr anchor="t"/>
          <a:lstStyle/>
          <a:p>
            <a:pPr algn="l">
              <a:defRPr sz="1350" b="1">
                <a:solidFill>
                  <a:srgbClr val="A36A00"/>
                </a:solidFill>
                <a:latin typeface="BIZ UDGothic"/>
                <a:ea typeface="BIZ UDGothic"/>
                <a:cs typeface="BIZ UDGothic"/>
              </a:defRPr>
            </a:pPr>
            <a:r>
              <a:rPr sz="1350" b="1">
                <a:solidFill>
                  <a:srgbClr val="A36A00"/>
                </a:solidFill>
                <a:latin typeface="BIZ UDGothic"/>
                <a:ea typeface="BIZ UDGothic"/>
                <a:cs typeface="BIZ UDGothic"/>
              </a:rPr>
              <a:t>(1) 年齢12歳未満の者</a:t>
            </a:r>
          </a:p>
        </p:txBody>
      </p:sp>
      <p:sp>
        <p:nvSpPr>
          <p:cNvPr id="15" name="正方形/長方形 14">
            <a:extLst>
              <a:ext uri="{FF2B5EF4-FFF2-40B4-BE49-F238E27FC236}">
                <a16:creationId xmlns:a16="http://schemas.microsoft.com/office/drawing/2014/main" id="{F56177D0-403B-4010-A0D0-72D6A9B35AF4}"/>
              </a:ext>
            </a:extLst>
          </p:cNvPr>
          <p:cNvSpPr>
            <a:spLocks noGrp="1"/>
          </p:cNvSpPr>
          <p:nvPr/>
        </p:nvSpPr>
        <p:spPr>
          <a:xfrm>
            <a:off x="781050" y="3857625"/>
            <a:ext cx="4914900" cy="457200"/>
          </a:xfrm>
          <a:prstGeom prst="rect">
            <a:avLst/>
          </a:prstGeom>
          <a:noFill/>
          <a:ln w="0">
            <a:noFill/>
            <a:prstDash val="solid"/>
          </a:ln>
        </p:spPr>
        <p:txBody>
          <a:bodyPr anchor="t"/>
          <a:lstStyle/>
          <a:p>
            <a:pPr algn="l">
              <a:defRPr sz="1350" b="0">
                <a:solidFill>
                  <a:srgbClr val="173A3A"/>
                </a:solidFill>
                <a:latin typeface="BIZ UDGothic"/>
                <a:ea typeface="BIZ UDGothic"/>
                <a:cs typeface="BIZ UDGothic"/>
              </a:defRPr>
            </a:pPr>
            <a:r>
              <a:rPr sz="1350" b="0">
                <a:solidFill>
                  <a:srgbClr val="173A3A"/>
                </a:solidFill>
                <a:latin typeface="BIZ UDGothic"/>
                <a:ea typeface="BIZ UDGothic"/>
                <a:cs typeface="BIZ UDGothic"/>
              </a:rPr>
              <a:t>(2) 一般公衆浴場又は共同浴場に入湯する者</a:t>
            </a:r>
          </a:p>
        </p:txBody>
      </p:sp>
      <p:sp>
        <p:nvSpPr>
          <p:cNvPr id="16" name="正方形/長方形 15">
            <a:extLst>
              <a:ext uri="{FF2B5EF4-FFF2-40B4-BE49-F238E27FC236}">
                <a16:creationId xmlns:a16="http://schemas.microsoft.com/office/drawing/2014/main" id="{2B693555-DCD6-4037-9FBB-A940AC1012E5}"/>
              </a:ext>
            </a:extLst>
          </p:cNvPr>
          <p:cNvSpPr>
            <a:spLocks noGrp="1"/>
          </p:cNvSpPr>
          <p:nvPr/>
        </p:nvSpPr>
        <p:spPr>
          <a:xfrm>
            <a:off x="781050" y="4667250"/>
            <a:ext cx="4914900" cy="381000"/>
          </a:xfrm>
          <a:prstGeom prst="rect">
            <a:avLst/>
          </a:prstGeom>
          <a:noFill/>
          <a:ln w="0">
            <a:noFill/>
            <a:prstDash val="solid"/>
          </a:ln>
        </p:spPr>
        <p:txBody>
          <a:bodyPr anchor="t"/>
          <a:lstStyle/>
          <a:p>
            <a:pPr algn="l">
              <a:defRPr sz="1350" b="0">
                <a:solidFill>
                  <a:srgbClr val="173A3A"/>
                </a:solidFill>
                <a:latin typeface="BIZ UDGothic"/>
                <a:ea typeface="BIZ UDGothic"/>
                <a:cs typeface="BIZ UDGothic"/>
              </a:defRPr>
            </a:pPr>
            <a:r>
              <a:rPr sz="1350" b="0">
                <a:solidFill>
                  <a:srgbClr val="173A3A"/>
                </a:solidFill>
                <a:latin typeface="BIZ UDGothic"/>
                <a:ea typeface="BIZ UDGothic"/>
                <a:cs typeface="BIZ UDGothic"/>
              </a:rPr>
              <a:t>(3) 市長が特に必要と認めた者</a:t>
            </a:r>
          </a:p>
        </p:txBody>
      </p:sp>
      <p:sp>
        <p:nvSpPr>
          <p:cNvPr id="17" name="正方形/長方形 16">
            <a:extLst>
              <a:ext uri="{FF2B5EF4-FFF2-40B4-BE49-F238E27FC236}">
                <a16:creationId xmlns:a16="http://schemas.microsoft.com/office/drawing/2014/main" id="{00370EE7-381A-481F-8F24-9C83D2BF4447}"/>
              </a:ext>
            </a:extLst>
          </p:cNvPr>
          <p:cNvSpPr>
            <a:spLocks noGrp="1"/>
          </p:cNvSpPr>
          <p:nvPr/>
        </p:nvSpPr>
        <p:spPr>
          <a:xfrm>
            <a:off x="6457950" y="3857625"/>
            <a:ext cx="4914900" cy="457200"/>
          </a:xfrm>
          <a:prstGeom prst="rect">
            <a:avLst/>
          </a:prstGeom>
          <a:noFill/>
          <a:ln w="0">
            <a:noFill/>
            <a:prstDash val="solid"/>
          </a:ln>
        </p:spPr>
        <p:txBody>
          <a:bodyPr anchor="t"/>
          <a:lstStyle/>
          <a:p>
            <a:pPr algn="l">
              <a:defRPr sz="1350" b="0">
                <a:solidFill>
                  <a:srgbClr val="173A3A"/>
                </a:solidFill>
                <a:latin typeface="BIZ UDGothic"/>
                <a:ea typeface="BIZ UDGothic"/>
                <a:cs typeface="BIZ UDGothic"/>
              </a:defRPr>
            </a:pPr>
            <a:r>
              <a:rPr sz="1350" b="0">
                <a:solidFill>
                  <a:srgbClr val="173A3A"/>
                </a:solidFill>
                <a:latin typeface="BIZ UDGothic"/>
                <a:ea typeface="BIZ UDGothic"/>
                <a:cs typeface="BIZ UDGothic"/>
              </a:rPr>
              <a:t>(2) 一般公衆浴場又は共同浴場に入湯する者</a:t>
            </a:r>
          </a:p>
        </p:txBody>
      </p:sp>
      <p:sp>
        <p:nvSpPr>
          <p:cNvPr id="18" name="正方形/長方形 17">
            <a:extLst>
              <a:ext uri="{FF2B5EF4-FFF2-40B4-BE49-F238E27FC236}">
                <a16:creationId xmlns:a16="http://schemas.microsoft.com/office/drawing/2014/main" id="{87D71738-81DB-4F30-A911-F7EA5879CF5B}"/>
              </a:ext>
            </a:extLst>
          </p:cNvPr>
          <p:cNvSpPr>
            <a:spLocks noGrp="1"/>
          </p:cNvSpPr>
          <p:nvPr/>
        </p:nvSpPr>
        <p:spPr>
          <a:xfrm>
            <a:off x="6457950" y="4667250"/>
            <a:ext cx="4914900" cy="381000"/>
          </a:xfrm>
          <a:prstGeom prst="rect">
            <a:avLst/>
          </a:prstGeom>
          <a:noFill/>
          <a:ln w="0">
            <a:noFill/>
            <a:prstDash val="solid"/>
          </a:ln>
        </p:spPr>
        <p:txBody>
          <a:bodyPr anchor="t"/>
          <a:lstStyle/>
          <a:p>
            <a:pPr algn="l">
              <a:defRPr sz="1350" b="0">
                <a:solidFill>
                  <a:srgbClr val="173A3A"/>
                </a:solidFill>
                <a:latin typeface="BIZ UDGothic"/>
                <a:ea typeface="BIZ UDGothic"/>
                <a:cs typeface="BIZ UDGothic"/>
              </a:defRPr>
            </a:pPr>
            <a:r>
              <a:rPr sz="1350" b="0">
                <a:solidFill>
                  <a:srgbClr val="173A3A"/>
                </a:solidFill>
                <a:latin typeface="BIZ UDGothic"/>
                <a:ea typeface="BIZ UDGothic"/>
                <a:cs typeface="BIZ UDGothic"/>
              </a:rPr>
              <a:t>(3) 市長が特に必要と認めた者</a:t>
            </a:r>
          </a:p>
        </p:txBody>
      </p:sp>
      <p:sp>
        <p:nvSpPr>
          <p:cNvPr id="19" name="正方形/長方形 18">
            <a:extLst>
              <a:ext uri="{FF2B5EF4-FFF2-40B4-BE49-F238E27FC236}">
                <a16:creationId xmlns:a16="http://schemas.microsoft.com/office/drawing/2014/main" id="{6040CB7F-B154-492E-9BBA-AA6693254ECA}"/>
              </a:ext>
            </a:extLst>
          </p:cNvPr>
          <p:cNvSpPr>
            <a:spLocks noGrp="1"/>
          </p:cNvSpPr>
          <p:nvPr/>
        </p:nvSpPr>
        <p:spPr>
          <a:xfrm>
            <a:off x="514350" y="5857875"/>
            <a:ext cx="11163300" cy="228600"/>
          </a:xfrm>
          <a:prstGeom prst="rect">
            <a:avLst/>
          </a:prstGeom>
          <a:noFill/>
          <a:ln w="0">
            <a:noFill/>
            <a:prstDash val="solid"/>
          </a:ln>
        </p:spPr>
        <p:txBody>
          <a:bodyPr anchor="t"/>
          <a:lstStyle/>
          <a:p>
            <a:pPr algn="l">
              <a:defRPr sz="1200" b="0">
                <a:solidFill>
                  <a:srgbClr val="5E6B6B"/>
                </a:solidFill>
                <a:latin typeface="BIZ UDGothic"/>
                <a:ea typeface="BIZ UDGothic"/>
                <a:cs typeface="BIZ UDGothic"/>
              </a:defRPr>
            </a:pPr>
            <a:r>
              <a:rPr sz="1200" b="0">
                <a:solidFill>
                  <a:srgbClr val="5E6B6B"/>
                </a:solidFill>
                <a:latin typeface="BIZ UDGothic"/>
                <a:ea typeface="BIZ UDGothic"/>
                <a:cs typeface="BIZ UDGothic"/>
              </a:rPr>
              <a:t>※多治見市入湯税条例第4条（入湯税の課税免除）の新旧対照</a:t>
            </a:r>
          </a:p>
        </p:txBody>
      </p:sp>
    </p:spTree>
    <p:extLst>
      <p:ext uri="{BB962C8B-B14F-4D97-AF65-F5344CB8AC3E}">
        <p14:creationId xmlns:p14="http://schemas.microsoft.com/office/powerpoint/2010/main" val="528295225"/>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vt="http://schemas.openxmlformats.org/officeDocument/2006/docPropsVTypes" xmlns="http://schemas.openxmlformats.org/officeDocument/2006/extended-properties">
  <TotalTime>10</TotalTime>
  <Words>891</Words>
  <DocSecurity>0</DocSecurity>
  <PresentationFormat>ワイド画面</PresentationFormat>
  <Paragraphs>203</Paragraphs>
  <Slides>10</Slides>
  <Notes>10</Notes>
  <HiddenSlides>0</HiddenSlides>
  <MMClips>0</MMClips>
  <ScaleCrop>false</ScaleCrop>
  <HeadingPairs>
    <vt:vector baseType="variant" size="6">
      <vt:variant>
        <vt:lpstr>使用されているフォント</vt:lpstr>
      </vt:variant>
      <vt:variant>
        <vt:i4>3</vt:i4>
      </vt:variant>
      <vt:variant>
        <vt:lpstr>テーマ</vt:lpstr>
      </vt:variant>
      <vt:variant>
        <vt:i4>1</vt:i4>
      </vt:variant>
      <vt:variant>
        <vt:lpstr>スライド タイトル</vt:lpstr>
      </vt:variant>
      <vt:variant>
        <vt:i4>10</vt:i4>
      </vt:variant>
    </vt:vector>
  </HeadingPairs>
  <TitlesOfParts>
    <vt:vector baseType="lpstr" size="14">
      <vt:lpstr>BIZ UDGothic</vt:lpstr>
      <vt:lpstr>游ゴシック</vt:lpstr>
      <vt:lpstr>Calibri</vt:lpstr>
      <vt:lpstr>ChatGPT</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cp:lastPrinted>2026-08-13T04:17:43Z</cp:lastPrinted>
  <dcterms:created xsi:type="dcterms:W3CDTF">2026-08-13T00:08:34Z</dcterms:created>
  <dcterms:modified xsi:type="dcterms:W3CDTF">2026-08-13T04:17:45Z</dcterms:modified>
</cp:coreProperties>
</file>