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3886" r:id="rId2"/>
    <p:sldMasterId id="2147483898" r:id="rId3"/>
  </p:sldMasterIdLst>
  <p:notesMasterIdLst>
    <p:notesMasterId r:id="rId11"/>
  </p:notesMasterIdLst>
  <p:handoutMasterIdLst>
    <p:handoutMasterId r:id="rId12"/>
  </p:handoutMasterIdLst>
  <p:sldIdLst>
    <p:sldId id="333" r:id="rId4"/>
    <p:sldId id="349" r:id="rId5"/>
    <p:sldId id="354" r:id="rId6"/>
    <p:sldId id="353" r:id="rId7"/>
    <p:sldId id="350" r:id="rId8"/>
    <p:sldId id="351" r:id="rId9"/>
    <p:sldId id="352" r:id="rId1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66"/>
      </p:cViewPr>
      <p:guideLst/>
    </p:cSldViewPr>
  </p:slideViewPr>
  <p:notesTextViewPr>
    <p:cViewPr>
      <p:scale>
        <a:sx n="1" d="1"/>
        <a:sy n="1" d="1"/>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4981"/>
          </a:xfrm>
          <a:prstGeom prst="rect">
            <a:avLst/>
          </a:prstGeom>
        </p:spPr>
        <p:txBody>
          <a:bodyPr vert="horz" lIns="91440" tIns="45720" rIns="91440" bIns="45720" rtlCol="0"/>
          <a:lstStyle>
            <a:lvl1pPr algn="r">
              <a:defRPr sz="1200"/>
            </a:lvl1pPr>
          </a:lstStyle>
          <a:p>
            <a:r>
              <a:rPr kumimoji="1" lang="ja-JP" altLang="en-US" smtClean="0"/>
              <a:t>資料５</a:t>
            </a:r>
            <a:endParaRPr kumimoji="1" lang="ja-JP" altLang="en-US"/>
          </a:p>
        </p:txBody>
      </p:sp>
      <p:sp>
        <p:nvSpPr>
          <p:cNvPr id="4" name="フッター プレースホルダー 3"/>
          <p:cNvSpPr>
            <a:spLocks noGrp="1"/>
          </p:cNvSpPr>
          <p:nvPr>
            <p:ph type="ftr" sz="quarter" idx="2"/>
          </p:nvPr>
        </p:nvSpPr>
        <p:spPr>
          <a:xfrm>
            <a:off x="1" y="9371332"/>
            <a:ext cx="2919413" cy="494981"/>
          </a:xfrm>
          <a:prstGeom prst="rect">
            <a:avLst/>
          </a:prstGeom>
        </p:spPr>
        <p:txBody>
          <a:bodyPr vert="horz" lIns="91440" tIns="45720" rIns="91440" bIns="45720" rtlCol="0" anchor="b"/>
          <a:lstStyle>
            <a:lvl1pPr algn="l">
              <a:defRPr sz="1200"/>
            </a:lvl1p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
        <p:nvSpPr>
          <p:cNvPr id="5" name="スライド番号プレースホルダー 4"/>
          <p:cNvSpPr>
            <a:spLocks noGrp="1"/>
          </p:cNvSpPr>
          <p:nvPr>
            <p:ph type="sldNum" sz="quarter" idx="3"/>
          </p:nvPr>
        </p:nvSpPr>
        <p:spPr>
          <a:xfrm>
            <a:off x="3814763" y="9371332"/>
            <a:ext cx="2919412" cy="494981"/>
          </a:xfrm>
          <a:prstGeom prst="rect">
            <a:avLst/>
          </a:prstGeom>
        </p:spPr>
        <p:txBody>
          <a:bodyPr vert="horz" lIns="91440" tIns="45720" rIns="91440" bIns="45720" rtlCol="0" anchor="b"/>
          <a:lstStyle>
            <a:lvl1pPr algn="r">
              <a:defRPr sz="1200"/>
            </a:lvl1pPr>
          </a:lstStyle>
          <a:p>
            <a:fld id="{31889F63-842E-41FC-B5D8-7C3A38FA7C1F}" type="slidenum">
              <a:rPr kumimoji="1" lang="ja-JP" altLang="en-US" smtClean="0"/>
              <a:t>‹#›</a:t>
            </a:fld>
            <a:endParaRPr kumimoji="1" lang="ja-JP" altLang="en-US"/>
          </a:p>
        </p:txBody>
      </p:sp>
    </p:spTree>
    <p:extLst>
      <p:ext uri="{BB962C8B-B14F-4D97-AF65-F5344CB8AC3E}">
        <p14:creationId xmlns:p14="http://schemas.microsoft.com/office/powerpoint/2010/main" val="9918764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r>
              <a:rPr kumimoji="1" lang="ja-JP" altLang="en-US" smtClean="0"/>
              <a:t>資料５</a:t>
            </a:r>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0" tIns="45720" rIns="91440" bIns="45720" rtlCol="0" anchor="b"/>
          <a:lstStyle>
            <a:lvl1pPr algn="r">
              <a:defRPr sz="1200"/>
            </a:lvl1pPr>
          </a:lstStyle>
          <a:p>
            <a:fld id="{76671D0F-1599-45AC-86F0-5734C69D958C}" type="slidenum">
              <a:rPr kumimoji="1" lang="ja-JP" altLang="en-US" smtClean="0"/>
              <a:t>‹#›</a:t>
            </a:fld>
            <a:endParaRPr kumimoji="1" lang="ja-JP" altLang="en-US"/>
          </a:p>
        </p:txBody>
      </p:sp>
    </p:spTree>
    <p:extLst>
      <p:ext uri="{BB962C8B-B14F-4D97-AF65-F5344CB8AC3E}">
        <p14:creationId xmlns:p14="http://schemas.microsoft.com/office/powerpoint/2010/main" val="15641241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資料５</a:t>
            </a:r>
            <a:endParaRPr kumimoji="1" lang="ja-JP" altLang="en-US"/>
          </a:p>
        </p:txBody>
      </p:sp>
      <p:sp>
        <p:nvSpPr>
          <p:cNvPr id="7" name="ノート プレースホルダー 6"/>
          <p:cNvSpPr>
            <a:spLocks noGrp="1"/>
          </p:cNvSpPr>
          <p:nvPr>
            <p:ph type="body" sz="quarter" idx="13"/>
          </p:nvPr>
        </p:nvSpPr>
        <p:spPr/>
        <p:txBody>
          <a:bodyPr/>
          <a:lstStyle/>
          <a:p>
            <a:endParaRPr kumimoji="1" lang="ja-JP" altLang="en-US"/>
          </a:p>
        </p:txBody>
      </p:sp>
    </p:spTree>
    <p:extLst>
      <p:ext uri="{BB962C8B-B14F-4D97-AF65-F5344CB8AC3E}">
        <p14:creationId xmlns:p14="http://schemas.microsoft.com/office/powerpoint/2010/main" val="325130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F93C5-9079-4798-A5FB-B9DD809DD97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9172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F93C5-9079-4798-A5FB-B9DD809DD97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72220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E8DCAC-6281-4BCD-8883-2C52046EF2E3}" type="datetime1">
              <a:rPr kumimoji="1" lang="ja-JP" altLang="en-US" smtClean="0"/>
              <a:t>2025/7/25</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48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A95C8E2-25DE-45BA-9F4F-CBC61F1633B2}" type="datetime1">
              <a:rPr kumimoji="1" lang="ja-JP" altLang="en-US" smtClean="0"/>
              <a:t>2025/7/25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35303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17D2E9F-E8E1-43A7-B34F-C90321DA414C}"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42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7F9D0D-521C-4769-A617-56F5BFA65472}"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5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BB94311-B6A3-40D7-A071-49860818CCDD}"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396754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B96586B-3537-45F1-8F9F-171A672DF14C}"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00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F2C723C-F2FE-423C-9706-734AB8CA21CF}"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79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F33CCFE-214C-4175-9023-2DE06AEBA858}"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02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FC3D9FB-0D8E-4B84-AE0A-A34604141691}"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15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D1E4EA-0CFF-4283-B424-2C62A7EF4A0F}"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3364694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630775-B381-4CF4-89C6-D2D1AA63826C}"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184819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52AF4B-13E5-480C-852A-C917F46D0B9C}"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396106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13355DE-A98B-4DAA-BCCF-8C630A70DB37}"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1408483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EABB947-A7CA-4E8E-9A9B-06B1CD779F92}" type="datetime1">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267658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B2C33E-8BBC-4DD5-B6EB-A73B6A5D864F}" type="datetime1">
              <a:rPr kumimoji="1" lang="ja-JP" altLang="en-US" smtClean="0"/>
              <a:t>2025/7/25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315681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C5807B-0AF4-4A5B-8E25-B15B1B92500C}" type="datetime1">
              <a:rPr kumimoji="1" lang="ja-JP" altLang="en-US" smtClean="0"/>
              <a:t>2025/7/25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3780934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6E0689-9D93-423F-8A09-B072738C24A0}" type="datetime1">
              <a:rPr kumimoji="1" lang="ja-JP" altLang="en-US" smtClean="0"/>
              <a:t>2025/7/25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3703081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1FB93C6-A550-4C17-BC94-531B2E696306}" type="datetime1">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1462216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6AD243B-AE7F-47D1-8E8B-DF2127E16986}" type="datetime1">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4002287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2F1ECA-9BA9-4931-A081-17A639D2B78E}"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1765753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760A10-1785-4919-B89F-4A780CC9E9CE}"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2527860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18EBF3-6A7B-425F-92C8-ED4D80F4977B}"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1978864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25ED48A-4A10-4C24-B5B3-8EB68F6BEE56}" type="datetime1">
              <a:rPr kumimoji="1" lang="ja-JP" altLang="en-US" smtClean="0"/>
              <a:t>2025/7/25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158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D94DA2-6939-4335-8EF0-95DA6802F030}" type="datetime1">
              <a:rPr kumimoji="1" lang="ja-JP" altLang="en-US" smtClean="0"/>
              <a:t>2025/7/25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680D4E-FE37-416C-A21F-AF7D5B935D2C}" type="slidenum">
              <a:rPr kumimoji="1" lang="ja-JP" altLang="en-US" smtClean="0"/>
              <a:t>‹#›</a:t>
            </a:fld>
            <a:endParaRPr kumimoji="1" lang="ja-JP" altLang="en-US" dirty="0"/>
          </a:p>
        </p:txBody>
      </p:sp>
    </p:spTree>
    <p:extLst>
      <p:ext uri="{BB962C8B-B14F-4D97-AF65-F5344CB8AC3E}">
        <p14:creationId xmlns:p14="http://schemas.microsoft.com/office/powerpoint/2010/main" val="4485124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3DA5E7-72A3-49F6-A226-A7EAD4962213}"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19776643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3411035-413D-45B9-9E99-C080C397D84A}" type="datetime1">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4043053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064707-C3B1-4128-8580-D855EDA8AEEC}" type="datetime1">
              <a:rPr kumimoji="1" lang="ja-JP" altLang="en-US" smtClean="0"/>
              <a:t>2025/7/25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1599123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FB5ACDF-6AC1-44A6-A8C4-1DC22D60226A}" type="datetime1">
              <a:rPr kumimoji="1" lang="ja-JP" altLang="en-US" smtClean="0"/>
              <a:t>2025/7/25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1540491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888100-E015-4E39-835E-9A18A2CCC0CA}" type="datetime1">
              <a:rPr kumimoji="1" lang="ja-JP" altLang="en-US" smtClean="0"/>
              <a:t>2025/7/25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2753482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71F27D-3413-4C4E-A45F-EE593B3E4EC4}" type="datetime1">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3783425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1EB1BD-2A02-4DFE-9080-CA14FB3C0677}" type="datetime1">
              <a:rPr kumimoji="1" lang="ja-JP" altLang="en-US" smtClean="0"/>
              <a:t>2025/7/25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368696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BDFD84-377B-4AED-A121-1DD8F383D344}"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560287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88AB4D-FE35-42A0-A4BA-6D9DA37F05DE}" type="datetime1">
              <a:rPr kumimoji="1" lang="ja-JP" altLang="en-US" smtClean="0"/>
              <a:t>2025/7/25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264987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C23E79E-39C0-4ADF-9EA3-B8EE8A37E455}" type="datetime1">
              <a:rPr kumimoji="1" lang="ja-JP" altLang="en-US" smtClean="0"/>
              <a:t>2025/7/25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29897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C8896AB-278B-4C67-9997-F804F80670DE}" type="datetime1">
              <a:rPr kumimoji="1" lang="ja-JP" altLang="en-US" smtClean="0"/>
              <a:t>2025/7/25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12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44E7ED9-47A4-4192-9B24-64C177E92699}" type="datetime1">
              <a:rPr kumimoji="1" lang="ja-JP" altLang="en-US" smtClean="0"/>
              <a:t>2025/7/25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79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8D5A1-7894-45D4-A3A7-8CCC4CC0F9FC}" type="datetime1">
              <a:rPr kumimoji="1" lang="ja-JP" altLang="en-US" smtClean="0"/>
              <a:t>2025/7/25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0881935" y="5835382"/>
            <a:ext cx="542697" cy="279400"/>
          </a:xfrm>
        </p:spPr>
        <p:txBody>
          <a:bodyPr/>
          <a:lstStyle>
            <a:lvl1pPr>
              <a:defRPr sz="2400">
                <a:latin typeface="+mj-ea"/>
                <a:ea typeface="+mj-ea"/>
              </a:defRPr>
            </a:lvl1pPr>
          </a:lstStyle>
          <a:p>
            <a:fld id="{8EBDE206-D6BB-43C1-AF2B-8FCB65C1D8D6}" type="slidenum">
              <a:rPr lang="ja-JP" altLang="en-US" smtClean="0"/>
              <a:pPr/>
              <a:t>‹#›</a:t>
            </a:fld>
            <a:endParaRPr lang="ja-JP" altLang="en-US" dirty="0"/>
          </a:p>
        </p:txBody>
      </p:sp>
    </p:spTree>
    <p:extLst>
      <p:ext uri="{BB962C8B-B14F-4D97-AF65-F5344CB8AC3E}">
        <p14:creationId xmlns:p14="http://schemas.microsoft.com/office/powerpoint/2010/main" val="1422020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4A9FB4F-CEDF-42CC-8E52-27E5095847F7}" type="datetime1">
              <a:rPr kumimoji="1" lang="ja-JP" altLang="en-US" smtClean="0"/>
              <a:t>2025/7/25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64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F7E82B-D6E2-4ADA-A0A0-76745519B169}" type="datetime1">
              <a:rPr kumimoji="1" lang="ja-JP" altLang="en-US" smtClean="0"/>
              <a:t>2025/7/25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213240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2F9E17-EBB2-4A68-8216-E92E5DC259BE}" type="datetime1">
              <a:rPr kumimoji="1" lang="ja-JP" altLang="en-US" smtClean="0"/>
              <a:t>2025/7/25</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41625685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DBD1-0873-461A-98DE-530DD712A597}" type="datetime1">
              <a:rPr kumimoji="1" lang="ja-JP" altLang="en-US" smtClean="0"/>
              <a:t>2025/7/25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E64D2-2375-469F-911B-475FA81E9704}" type="slidenum">
              <a:rPr kumimoji="1" lang="ja-JP" altLang="en-US" smtClean="0"/>
              <a:t>‹#›</a:t>
            </a:fld>
            <a:endParaRPr kumimoji="1" lang="ja-JP" altLang="en-US"/>
          </a:p>
        </p:txBody>
      </p:sp>
    </p:spTree>
    <p:extLst>
      <p:ext uri="{BB962C8B-B14F-4D97-AF65-F5344CB8AC3E}">
        <p14:creationId xmlns:p14="http://schemas.microsoft.com/office/powerpoint/2010/main" val="275728638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148C9-C9CE-4DC7-8464-77863857EC70}" type="datetime1">
              <a:rPr kumimoji="1" lang="ja-JP" altLang="en-US" smtClean="0"/>
              <a:t>2025/7/25</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0D4E-FE37-416C-A21F-AF7D5B935D2C}" type="slidenum">
              <a:rPr kumimoji="1" lang="ja-JP" altLang="en-US" smtClean="0"/>
              <a:t>‹#›</a:t>
            </a:fld>
            <a:endParaRPr kumimoji="1" lang="ja-JP" altLang="en-US"/>
          </a:p>
        </p:txBody>
      </p:sp>
    </p:spTree>
    <p:extLst>
      <p:ext uri="{BB962C8B-B14F-4D97-AF65-F5344CB8AC3E}">
        <p14:creationId xmlns:p14="http://schemas.microsoft.com/office/powerpoint/2010/main" val="346279038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kaigokensaku.mhlw.go.jp/shinsei/" TargetMode="Externa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6285" y="1175657"/>
            <a:ext cx="9797143" cy="3785652"/>
          </a:xfrm>
          <a:prstGeom prst="rect">
            <a:avLst/>
          </a:prstGeom>
          <a:noFill/>
        </p:spPr>
        <p:txBody>
          <a:bodyPr wrap="square" rtlCol="0">
            <a:spAutoFit/>
          </a:bodyPr>
          <a:lstStyle/>
          <a:p>
            <a:r>
              <a:rPr lang="en-US" altLang="ja-JP" sz="2400" dirty="0" smtClean="0">
                <a:latin typeface="+mj-ea"/>
                <a:ea typeface="+mj-ea"/>
              </a:rPr>
              <a:t>【</a:t>
            </a:r>
            <a:r>
              <a:rPr lang="ja-JP" altLang="en-US" sz="2400" dirty="0" smtClean="0">
                <a:latin typeface="+mj-ea"/>
                <a:ea typeface="+mj-ea"/>
              </a:rPr>
              <a:t>その</a:t>
            </a:r>
            <a:r>
              <a:rPr kumimoji="1" lang="ja-JP" altLang="en-US" sz="2400" dirty="0" smtClean="0">
                <a:latin typeface="+mj-ea"/>
                <a:ea typeface="+mj-ea"/>
              </a:rPr>
              <a:t>他</a:t>
            </a:r>
            <a:r>
              <a:rPr kumimoji="1" lang="en-US" altLang="ja-JP" sz="2400" dirty="0" smtClean="0">
                <a:latin typeface="+mj-ea"/>
                <a:ea typeface="+mj-ea"/>
              </a:rPr>
              <a:t>】</a:t>
            </a:r>
          </a:p>
          <a:p>
            <a:endParaRPr lang="en-US" altLang="ja-JP" sz="2400" dirty="0">
              <a:latin typeface="+mj-ea"/>
              <a:ea typeface="+mj-ea"/>
            </a:endParaRPr>
          </a:p>
          <a:p>
            <a:r>
              <a:rPr kumimoji="1" lang="ja-JP" altLang="en-US" sz="2400" dirty="0" smtClean="0">
                <a:latin typeface="+mj-ea"/>
                <a:ea typeface="+mj-ea"/>
              </a:rPr>
              <a:t>１　</a:t>
            </a:r>
            <a:r>
              <a:rPr lang="ja-JP" altLang="en-US" sz="2400" dirty="0" smtClean="0">
                <a:latin typeface="+mj-ea"/>
                <a:ea typeface="+mj-ea"/>
              </a:rPr>
              <a:t>メールアドレス報告のお願い</a:t>
            </a:r>
            <a:endParaRPr kumimoji="1" lang="en-US" altLang="ja-JP" sz="2400" dirty="0" smtClean="0">
              <a:latin typeface="+mj-ea"/>
              <a:ea typeface="+mj-ea"/>
            </a:endParaRPr>
          </a:p>
          <a:p>
            <a:endParaRPr lang="en-US" altLang="ja-JP" sz="2400" dirty="0" smtClean="0">
              <a:latin typeface="+mj-ea"/>
              <a:ea typeface="+mj-ea"/>
            </a:endParaRPr>
          </a:p>
          <a:p>
            <a:r>
              <a:rPr lang="ja-JP" altLang="en-US" sz="2400" dirty="0" smtClean="0">
                <a:latin typeface="+mj-ea"/>
                <a:ea typeface="+mj-ea"/>
              </a:rPr>
              <a:t>２　</a:t>
            </a:r>
            <a:r>
              <a:rPr lang="ja-JP" altLang="ja-JP" sz="2400" spc="25" dirty="0">
                <a:ea typeface="ＭＳ ゴシック" panose="020B0609070205080204" pitchFamily="49" charset="-128"/>
                <a:cs typeface="ＭＳ ゴシック" panose="020B0609070205080204" pitchFamily="49" charset="-128"/>
              </a:rPr>
              <a:t>多治見市高齢者福祉施設等物価高騰対策支援</a:t>
            </a:r>
            <a:r>
              <a:rPr lang="ja-JP" altLang="ja-JP" sz="2400" spc="25" dirty="0" smtClean="0">
                <a:ea typeface="ＭＳ ゴシック" panose="020B0609070205080204" pitchFamily="49" charset="-128"/>
                <a:cs typeface="ＭＳ ゴシック" panose="020B0609070205080204" pitchFamily="49" charset="-128"/>
              </a:rPr>
              <a:t>金</a:t>
            </a:r>
            <a:r>
              <a:rPr lang="ja-JP" altLang="en-US" sz="2400" spc="25" dirty="0" smtClean="0">
                <a:ea typeface="ＭＳ ゴシック" panose="020B0609070205080204" pitchFamily="49" charset="-128"/>
                <a:cs typeface="ＭＳ ゴシック" panose="020B0609070205080204" pitchFamily="49" charset="-128"/>
              </a:rPr>
              <a:t>につい</a:t>
            </a:r>
            <a:r>
              <a:rPr lang="ja-JP" altLang="en-US" sz="2400" spc="25" dirty="0">
                <a:ea typeface="ＭＳ ゴシック" panose="020B0609070205080204" pitchFamily="49" charset="-128"/>
                <a:cs typeface="ＭＳ ゴシック" panose="020B0609070205080204" pitchFamily="49" charset="-128"/>
              </a:rPr>
              <a:t>て</a:t>
            </a:r>
            <a:endParaRPr lang="en-US" altLang="ja-JP" sz="2400" dirty="0" smtClean="0">
              <a:solidFill>
                <a:srgbClr val="FF0000"/>
              </a:solidFill>
              <a:latin typeface="+mj-ea"/>
              <a:ea typeface="+mj-ea"/>
            </a:endParaRPr>
          </a:p>
          <a:p>
            <a:endParaRPr kumimoji="1" lang="en-US" altLang="ja-JP" sz="2400" dirty="0" smtClean="0">
              <a:latin typeface="+mj-ea"/>
              <a:ea typeface="+mj-ea"/>
            </a:endParaRPr>
          </a:p>
          <a:p>
            <a:r>
              <a:rPr kumimoji="1" lang="ja-JP" altLang="en-US" sz="2400" dirty="0" smtClean="0">
                <a:latin typeface="+mj-ea"/>
                <a:ea typeface="+mj-ea"/>
              </a:rPr>
              <a:t>３　電子申請、届出システムの運用について</a:t>
            </a:r>
            <a:endParaRPr kumimoji="1" lang="en-US" altLang="ja-JP" sz="2400" dirty="0" smtClean="0">
              <a:latin typeface="+mj-ea"/>
              <a:ea typeface="+mj-ea"/>
            </a:endParaRPr>
          </a:p>
          <a:p>
            <a:endParaRPr lang="en-US" altLang="ja-JP" sz="2400" dirty="0" smtClean="0">
              <a:latin typeface="+mj-ea"/>
              <a:ea typeface="+mj-ea"/>
            </a:endParaRPr>
          </a:p>
          <a:p>
            <a:r>
              <a:rPr lang="ja-JP" altLang="en-US" sz="2400" dirty="0" smtClean="0">
                <a:latin typeface="+mj-ea"/>
                <a:ea typeface="+mj-ea"/>
              </a:rPr>
              <a:t>４　指定更新、変更について</a:t>
            </a:r>
            <a:endParaRPr lang="en-US" altLang="ja-JP" sz="2400" dirty="0" smtClean="0">
              <a:latin typeface="+mj-ea"/>
              <a:ea typeface="+mj-ea"/>
            </a:endParaRPr>
          </a:p>
          <a:p>
            <a:endParaRPr kumimoji="1" lang="en-US" altLang="ja-JP" sz="2400" dirty="0" smtClean="0">
              <a:latin typeface="+mj-ea"/>
              <a:ea typeface="+mj-ea"/>
            </a:endParaRPr>
          </a:p>
        </p:txBody>
      </p:sp>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1</a:t>
            </a:fld>
            <a:endParaRPr kumimoji="1" lang="ja-JP" altLang="en-US" dirty="0"/>
          </a:p>
        </p:txBody>
      </p:sp>
    </p:spTree>
    <p:extLst>
      <p:ext uri="{BB962C8B-B14F-4D97-AF65-F5344CB8AC3E}">
        <p14:creationId xmlns:p14="http://schemas.microsoft.com/office/powerpoint/2010/main" val="72879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304" y="234496"/>
            <a:ext cx="11545389" cy="1325563"/>
          </a:xfrm>
        </p:spPr>
        <p:txBody>
          <a:bodyPr>
            <a:normAutofit/>
          </a:bodyPr>
          <a:lstStyle/>
          <a:p>
            <a:r>
              <a:rPr lang="ja-JP" altLang="en-US" sz="4000" b="1" dirty="0" smtClean="0">
                <a:latin typeface="ＭＳ Ｐゴシック" panose="020B0600070205080204" pitchFamily="50" charset="-128"/>
                <a:ea typeface="ＭＳ Ｐゴシック" panose="020B0600070205080204" pitchFamily="50" charset="-128"/>
              </a:rPr>
              <a:t>１</a:t>
            </a:r>
            <a:r>
              <a:rPr kumimoji="1" lang="ja-JP" altLang="en-US" sz="4000" b="1" dirty="0" smtClean="0">
                <a:latin typeface="ＭＳ Ｐゴシック" panose="020B0600070205080204" pitchFamily="50" charset="-128"/>
                <a:ea typeface="ＭＳ Ｐゴシック" panose="020B0600070205080204" pitchFamily="50" charset="-128"/>
              </a:rPr>
              <a:t>．メールアドレス報告のお願い</a:t>
            </a: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5" name="コンテンツ プレースホルダー 4"/>
          <p:cNvSpPr>
            <a:spLocks noGrp="1"/>
          </p:cNvSpPr>
          <p:nvPr>
            <p:ph idx="1"/>
          </p:nvPr>
        </p:nvSpPr>
        <p:spPr>
          <a:xfrm>
            <a:off x="838200" y="431075"/>
            <a:ext cx="10382794" cy="2704011"/>
          </a:xfrm>
        </p:spPr>
        <p:txBody>
          <a:bodyPr>
            <a:normAutofit/>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latin typeface="ＭＳ Ｐゴシック" panose="020B0600070205080204" pitchFamily="50" charset="-128"/>
                <a:ea typeface="ＭＳ Ｐゴシック" panose="020B0600070205080204" pitchFamily="50" charset="-128"/>
              </a:rPr>
              <a:t>高齢福祉課より、介護</a:t>
            </a:r>
            <a:r>
              <a:rPr lang="ja-JP" altLang="en-US" dirty="0">
                <a:latin typeface="ＭＳ Ｐゴシック" panose="020B0600070205080204" pitchFamily="50" charset="-128"/>
                <a:ea typeface="ＭＳ Ｐゴシック" panose="020B0600070205080204" pitchFamily="50" charset="-128"/>
              </a:rPr>
              <a:t>保険に関する情報に</a:t>
            </a:r>
            <a:r>
              <a:rPr lang="ja-JP" altLang="en-US" dirty="0" smtClean="0">
                <a:latin typeface="ＭＳ Ｐゴシック" panose="020B0600070205080204" pitchFamily="50" charset="-128"/>
                <a:ea typeface="ＭＳ Ｐゴシック" panose="020B0600070205080204" pitchFamily="50" charset="-128"/>
              </a:rPr>
              <a:t>ついて、メール</a:t>
            </a:r>
            <a:r>
              <a:rPr lang="ja-JP" altLang="en-US" dirty="0">
                <a:latin typeface="ＭＳ Ｐゴシック" panose="020B0600070205080204" pitchFamily="50" charset="-128"/>
                <a:ea typeface="ＭＳ Ｐゴシック" panose="020B0600070205080204" pitchFamily="50" charset="-128"/>
              </a:rPr>
              <a:t>でお知らせする</a:t>
            </a:r>
            <a:r>
              <a:rPr lang="ja-JP" altLang="en-US" dirty="0" smtClean="0">
                <a:latin typeface="ＭＳ Ｐゴシック" panose="020B0600070205080204" pitchFamily="50" charset="-128"/>
                <a:ea typeface="ＭＳ Ｐゴシック" panose="020B0600070205080204" pitchFamily="50" charset="-128"/>
              </a:rPr>
              <a:t>ことがあります。</a:t>
            </a:r>
            <a:endParaRPr lang="ja-JP" altLang="en-US" dirty="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966652" y="2926083"/>
            <a:ext cx="9726384" cy="97971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ja-JP" altLang="en-US" sz="3200" dirty="0" smtClean="0">
                <a:solidFill>
                  <a:prstClr val="black"/>
                </a:solidFill>
                <a:latin typeface="ＭＳ Ｐゴシック" panose="020B0600070205080204" pitchFamily="50" charset="-128"/>
                <a:ea typeface="ＭＳ Ｐゴシック" panose="020B0600070205080204" pitchFamily="50" charset="-128"/>
              </a:rPr>
              <a:t>⇒メールアドレス変更の場合には、報告をお願いします</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9125493" y="6356350"/>
            <a:ext cx="2743200" cy="365125"/>
          </a:xfrm>
        </p:spPr>
        <p:txBody>
          <a:bodyPr/>
          <a:lstStyle/>
          <a:p>
            <a:fld id="{7E8E64D2-2375-469F-911B-475FA81E9704}"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2</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5945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304" y="234496"/>
            <a:ext cx="11545389" cy="1325563"/>
          </a:xfrm>
        </p:spPr>
        <p:txBody>
          <a:bodyPr>
            <a:normAutofit/>
          </a:bodyPr>
          <a:lstStyle/>
          <a:p>
            <a:r>
              <a:rPr lang="ja-JP" altLang="en-US" sz="3200" b="1" dirty="0">
                <a:latin typeface="ＭＳ Ｐゴシック" panose="020B0600070205080204" pitchFamily="50" charset="-128"/>
                <a:ea typeface="ＭＳ Ｐゴシック" panose="020B0600070205080204" pitchFamily="50" charset="-128"/>
              </a:rPr>
              <a:t>２</a:t>
            </a:r>
            <a:r>
              <a:rPr kumimoji="1" lang="ja-JP" altLang="en-US" sz="3200" b="1" dirty="0" smtClean="0">
                <a:latin typeface="ＭＳ Ｐゴシック" panose="020B0600070205080204" pitchFamily="50" charset="-128"/>
                <a:ea typeface="ＭＳ Ｐゴシック" panose="020B0600070205080204" pitchFamily="50" charset="-128"/>
              </a:rPr>
              <a:t>．多治見市高齢者福祉施設等物価高騰対策支援金について</a:t>
            </a:r>
            <a:endParaRPr kumimoji="1" lang="ja-JP" altLang="en-US" sz="3200" b="1" dirty="0">
              <a:latin typeface="ＭＳ Ｐゴシック" panose="020B0600070205080204" pitchFamily="50" charset="-128"/>
              <a:ea typeface="ＭＳ Ｐゴシック" panose="020B0600070205080204" pitchFamily="50" charset="-128"/>
            </a:endParaRPr>
          </a:p>
        </p:txBody>
      </p:sp>
      <p:sp>
        <p:nvSpPr>
          <p:cNvPr id="5" name="コンテンツ プレースホルダー 4"/>
          <p:cNvSpPr>
            <a:spLocks noGrp="1"/>
          </p:cNvSpPr>
          <p:nvPr>
            <p:ph idx="1"/>
          </p:nvPr>
        </p:nvSpPr>
        <p:spPr>
          <a:xfrm>
            <a:off x="838200" y="431075"/>
            <a:ext cx="10591800" cy="3931919"/>
          </a:xfrm>
        </p:spPr>
        <p:txBody>
          <a:bodyPr>
            <a:normAutofit/>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対象要件</a:t>
            </a:r>
            <a:r>
              <a:rPr lang="en-US" altLang="ja-JP" dirty="0" smtClean="0">
                <a:latin typeface="ＭＳ Ｐゴシック" panose="020B0600070205080204" pitchFamily="50" charset="-128"/>
                <a:ea typeface="ＭＳ Ｐゴシック" panose="020B0600070205080204" pitchFamily="50" charset="-128"/>
              </a:rPr>
              <a:t>】</a:t>
            </a:r>
          </a:p>
          <a:p>
            <a:pPr marL="0" indent="0">
              <a:buNone/>
            </a:pPr>
            <a:r>
              <a:rPr lang="ja-JP" altLang="en-US" dirty="0" smtClean="0">
                <a:latin typeface="ＭＳ Ｐゴシック" panose="020B0600070205080204" pitchFamily="50" charset="-128"/>
                <a:ea typeface="ＭＳ Ｐゴシック" panose="020B0600070205080204" pitchFamily="50" charset="-128"/>
              </a:rPr>
              <a:t>・令和７年８月１日時点で市内に事業所を有すること</a:t>
            </a:r>
            <a:endParaRPr lang="en-US" altLang="ja-JP" dirty="0" smtClean="0">
              <a:latin typeface="ＭＳ Ｐゴシック" panose="020B0600070205080204" pitchFamily="50" charset="-128"/>
              <a:ea typeface="ＭＳ Ｐゴシック" panose="020B0600070205080204" pitchFamily="50" charset="-128"/>
            </a:endParaRPr>
          </a:p>
          <a:p>
            <a:pPr marL="0" indent="0">
              <a:buNone/>
            </a:pPr>
            <a:r>
              <a:rPr lang="ja-JP" altLang="en-US" dirty="0" smtClean="0">
                <a:latin typeface="ＭＳ Ｐゴシック" panose="020B0600070205080204" pitchFamily="50" charset="-128"/>
                <a:ea typeface="ＭＳ Ｐゴシック" panose="020B0600070205080204" pitchFamily="50" charset="-128"/>
              </a:rPr>
              <a:t>・令和７年１月１日から同年７月３１日までの間にサービス提供実績が</a:t>
            </a:r>
            <a:endParaRPr lang="en-US" altLang="ja-JP" dirty="0" smtClean="0">
              <a:latin typeface="ＭＳ Ｐゴシック" panose="020B0600070205080204" pitchFamily="50" charset="-128"/>
              <a:ea typeface="ＭＳ Ｐゴシック" panose="020B0600070205080204" pitchFamily="50" charset="-128"/>
            </a:endParaRPr>
          </a:p>
          <a:p>
            <a:pPr marL="0" indent="0">
              <a:buNone/>
            </a:pPr>
            <a:r>
              <a:rPr lang="ja-JP" altLang="en-US" dirty="0" smtClean="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あること等</a:t>
            </a:r>
            <a:endParaRPr lang="en-US" altLang="ja-JP" dirty="0" smtClean="0">
              <a:latin typeface="ＭＳ Ｐゴシック" panose="020B0600070205080204" pitchFamily="50" charset="-128"/>
              <a:ea typeface="ＭＳ Ｐゴシック" panose="020B0600070205080204" pitchFamily="50" charset="-128"/>
            </a:endParaRPr>
          </a:p>
          <a:p>
            <a:pPr marL="0" indent="0">
              <a:buNone/>
            </a:pPr>
            <a:endParaRPr lang="ja-JP" altLang="en-US" dirty="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838200" y="4334240"/>
            <a:ext cx="7874726" cy="97971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ltLang="ja-JP" sz="32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3200" dirty="0">
                <a:solidFill>
                  <a:prstClr val="black"/>
                </a:solidFill>
                <a:latin typeface="ＭＳ Ｐゴシック" panose="020B0600070205080204" pitchFamily="50" charset="-128"/>
                <a:ea typeface="ＭＳ Ｐゴシック" panose="020B0600070205080204" pitchFamily="50" charset="-128"/>
              </a:rPr>
              <a:t>詳細</a:t>
            </a:r>
            <a:r>
              <a:rPr lang="ja-JP" altLang="en-US" sz="3200" dirty="0" smtClean="0">
                <a:solidFill>
                  <a:prstClr val="black"/>
                </a:solidFill>
                <a:latin typeface="ＭＳ Ｐゴシック" panose="020B0600070205080204" pitchFamily="50" charset="-128"/>
                <a:ea typeface="ＭＳ Ｐゴシック" panose="020B0600070205080204" pitchFamily="50" charset="-128"/>
              </a:rPr>
              <a:t>が決まり次第、改めて案内します</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9093923" y="6264910"/>
            <a:ext cx="2743200" cy="365125"/>
          </a:xfrm>
        </p:spPr>
        <p:txBody>
          <a:bodyPr/>
          <a:lstStyle/>
          <a:p>
            <a:fld id="{7E8E64D2-2375-469F-911B-475FA81E9704}"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3</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0906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304" y="234496"/>
            <a:ext cx="11545389" cy="1325563"/>
          </a:xfrm>
        </p:spPr>
        <p:txBody>
          <a:bodyPr>
            <a:normAutofit/>
          </a:bodyPr>
          <a:lstStyle/>
          <a:p>
            <a:r>
              <a:rPr lang="ja-JP" altLang="en-US" sz="4000" b="1" dirty="0">
                <a:latin typeface="ＭＳ Ｐゴシック" panose="020B0600070205080204" pitchFamily="50" charset="-128"/>
                <a:ea typeface="ＭＳ Ｐゴシック" panose="020B0600070205080204" pitchFamily="50" charset="-128"/>
              </a:rPr>
              <a:t>３</a:t>
            </a:r>
            <a:r>
              <a:rPr kumimoji="1" lang="ja-JP" altLang="en-US" sz="4000" b="1" dirty="0" smtClean="0">
                <a:latin typeface="ＭＳ Ｐゴシック" panose="020B0600070205080204" pitchFamily="50" charset="-128"/>
                <a:ea typeface="ＭＳ Ｐゴシック" panose="020B0600070205080204" pitchFamily="50" charset="-128"/>
              </a:rPr>
              <a:t>．電子申請・届出システムの運用について</a:t>
            </a: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5" name="コンテンツ プレースホルダー 4"/>
          <p:cNvSpPr>
            <a:spLocks noGrp="1"/>
          </p:cNvSpPr>
          <p:nvPr>
            <p:ph idx="1"/>
          </p:nvPr>
        </p:nvSpPr>
        <p:spPr/>
        <p:txBody>
          <a:bodyPr>
            <a:normAutofit/>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sz="1600" dirty="0" smtClean="0"/>
          </a:p>
          <a:p>
            <a:pPr marL="0" indent="0">
              <a:buNone/>
            </a:pPr>
            <a:r>
              <a:rPr lang="ja-JP" altLang="en-US" dirty="0" smtClean="0">
                <a:latin typeface="ＭＳ Ｐゴシック" panose="020B0600070205080204" pitchFamily="50" charset="-128"/>
                <a:ea typeface="ＭＳ Ｐゴシック" panose="020B0600070205080204" pitchFamily="50" charset="-128"/>
              </a:rPr>
              <a:t>申請</a:t>
            </a:r>
            <a:r>
              <a:rPr lang="ja-JP" altLang="en-US" dirty="0">
                <a:latin typeface="ＭＳ Ｐゴシック" panose="020B0600070205080204" pitchFamily="50" charset="-128"/>
                <a:ea typeface="ＭＳ Ｐゴシック" panose="020B0600070205080204" pitchFamily="50" charset="-128"/>
              </a:rPr>
              <a:t>届出の様式・付表についてウェブ画面で入力することができ、また添付書類について電子ファイルでの提出が可能なため、複数の申請届出の際に同じファイルを活用できるなど、介護事業者の申請届出に係る業務負担が軽減されることが期待されます</a:t>
            </a:r>
            <a:r>
              <a:rPr lang="ja-JP" altLang="en-US" dirty="0" smtClean="0">
                <a:latin typeface="ＭＳ Ｐゴシック" panose="020B0600070205080204" pitchFamily="50" charset="-128"/>
                <a:ea typeface="ＭＳ Ｐゴシック" panose="020B0600070205080204" pitchFamily="50" charset="-128"/>
              </a:rPr>
              <a:t>。</a:t>
            </a:r>
            <a:endParaRPr lang="en-US" altLang="ja-JP" dirty="0" smtClean="0">
              <a:latin typeface="ＭＳ Ｐゴシック" panose="020B0600070205080204" pitchFamily="50" charset="-128"/>
              <a:ea typeface="ＭＳ Ｐゴシック" panose="020B0600070205080204" pitchFamily="50" charset="-128"/>
            </a:endParaRPr>
          </a:p>
          <a:p>
            <a:pPr marL="0" indent="0">
              <a:buNone/>
            </a:pPr>
            <a:r>
              <a:rPr lang="ja-JP" altLang="en-US" dirty="0" smtClean="0">
                <a:latin typeface="ＭＳ Ｐゴシック" panose="020B0600070205080204" pitchFamily="50" charset="-128"/>
                <a:ea typeface="ＭＳ Ｐゴシック" panose="020B0600070205080204" pitchFamily="50" charset="-128"/>
              </a:rPr>
              <a:t>　</a:t>
            </a:r>
            <a:r>
              <a:rPr lang="en-US" altLang="ja-JP"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ＭＳ Ｐゴシック" panose="020B0600070205080204" pitchFamily="50" charset="-128"/>
                <a:ea typeface="ＭＳ Ｐゴシック" panose="020B0600070205080204" pitchFamily="50" charset="-128"/>
              </a:rPr>
              <a:t>従来通り書面でも受付いたします。</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2111828" y="1825625"/>
            <a:ext cx="7968343" cy="143133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多治見市では、</a:t>
            </a:r>
            <a:r>
              <a:rPr kumimoji="1" lang="ja-JP" altLang="en-US" sz="36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令和７年４月</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から</a:t>
            </a:r>
            <a:endPar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運用を開始しています</a:t>
            </a: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9125493" y="6259966"/>
            <a:ext cx="2743200" cy="365125"/>
          </a:xfrm>
        </p:spPr>
        <p:txBody>
          <a:bodyPr/>
          <a:lstStyle/>
          <a:p>
            <a:fld id="{7E8E64D2-2375-469F-911B-475FA81E9704}"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4</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9106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838200" y="1825625"/>
            <a:ext cx="4235748" cy="4351338"/>
          </a:xfrm>
        </p:spPr>
        <p:txBody>
          <a:bodyPr/>
          <a:lstStyle/>
          <a:p>
            <a:pPr marL="0" indent="0">
              <a:buNone/>
            </a:pPr>
            <a:r>
              <a:rPr lang="ja-JP" altLang="en-US" dirty="0" smtClean="0">
                <a:latin typeface="ＭＳ Ｐゴシック" panose="020B0600070205080204" pitchFamily="50" charset="-128"/>
                <a:ea typeface="ＭＳ Ｐゴシック" panose="020B0600070205080204" pitchFamily="50" charset="-128"/>
              </a:rPr>
              <a:t>電子申請・届出システム</a:t>
            </a:r>
            <a:r>
              <a:rPr lang="en-US" altLang="ja-JP" dirty="0" smtClean="0">
                <a:latin typeface="ＭＳ Ｐゴシック" panose="020B0600070205080204" pitchFamily="50" charset="-128"/>
                <a:ea typeface="ＭＳ Ｐゴシック" panose="020B0600070205080204" pitchFamily="50" charset="-128"/>
                <a:hlinkClick r:id="rId2"/>
              </a:rPr>
              <a:t>https</a:t>
            </a:r>
            <a:r>
              <a:rPr lang="en-US" altLang="ja-JP" dirty="0">
                <a:latin typeface="ＭＳ Ｐゴシック" panose="020B0600070205080204" pitchFamily="50" charset="-128"/>
                <a:ea typeface="ＭＳ Ｐゴシック" panose="020B0600070205080204" pitchFamily="50" charset="-128"/>
                <a:hlinkClick r:id="rId2"/>
              </a:rPr>
              <a:t>://www.kaigokensaku.mhlw.go.jp/shinsei</a:t>
            </a:r>
            <a:r>
              <a:rPr lang="en-US" altLang="ja-JP" dirty="0" smtClean="0">
                <a:latin typeface="ＭＳ Ｐゴシック" panose="020B0600070205080204" pitchFamily="50" charset="-128"/>
                <a:ea typeface="ＭＳ Ｐゴシック" panose="020B0600070205080204" pitchFamily="50" charset="-128"/>
                <a:hlinkClick r:id="rId2"/>
              </a:rPr>
              <a:t>/</a:t>
            </a:r>
            <a:endParaRPr lang="en-US" altLang="ja-JP" dirty="0" smtClean="0">
              <a:latin typeface="ＭＳ Ｐゴシック" panose="020B0600070205080204" pitchFamily="50" charset="-128"/>
              <a:ea typeface="ＭＳ Ｐゴシック" panose="020B0600070205080204" pitchFamily="50" charset="-128"/>
            </a:endParaRPr>
          </a:p>
          <a:p>
            <a:pPr marL="0" indent="0">
              <a:buNone/>
            </a:pPr>
            <a:endParaRPr lang="en-US" altLang="ja-JP" sz="1400" dirty="0" smtClean="0">
              <a:latin typeface="ＭＳ Ｐゴシック" panose="020B0600070205080204" pitchFamily="50" charset="-128"/>
              <a:ea typeface="ＭＳ Ｐゴシック" panose="020B0600070205080204" pitchFamily="50" charset="-128"/>
            </a:endParaRPr>
          </a:p>
          <a:p>
            <a:pPr marL="0" indent="0">
              <a:buNone/>
            </a:pPr>
            <a:r>
              <a:rPr kumimoji="1" lang="en-US" altLang="ja-JP" dirty="0" smtClean="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電子申請届出システム</a:t>
            </a:r>
            <a:r>
              <a:rPr lang="ja-JP" altLang="en-US" sz="2400" dirty="0" smtClean="0">
                <a:latin typeface="ＭＳ Ｐゴシック" panose="020B0600070205080204" pitchFamily="50" charset="-128"/>
                <a:ea typeface="ＭＳ Ｐゴシック" panose="020B0600070205080204" pitchFamily="50" charset="-128"/>
              </a:rPr>
              <a:t>の</a:t>
            </a:r>
            <a:r>
              <a:rPr lang="ja-JP" altLang="en-US" sz="2400" dirty="0">
                <a:latin typeface="ＭＳ Ｐゴシック" panose="020B0600070205080204" pitchFamily="50" charset="-128"/>
                <a:ea typeface="ＭＳ Ｐゴシック" panose="020B0600070205080204" pitchFamily="50" charset="-128"/>
              </a:rPr>
              <a:t>ロ</a:t>
            </a:r>
            <a:r>
              <a:rPr lang="ja-JP" altLang="en-US" sz="2400" dirty="0" smtClean="0">
                <a:latin typeface="ＭＳ Ｐゴシック" panose="020B0600070205080204" pitchFamily="50" charset="-128"/>
                <a:ea typeface="ＭＳ Ｐゴシック" panose="020B0600070205080204" pitchFamily="50" charset="-128"/>
              </a:rPr>
              <a:t>グイン</a:t>
            </a:r>
            <a:r>
              <a:rPr lang="ja-JP" altLang="en-US" sz="2400" dirty="0">
                <a:latin typeface="ＭＳ Ｐゴシック" panose="020B0600070205080204" pitchFamily="50" charset="-128"/>
                <a:ea typeface="ＭＳ Ｐゴシック" panose="020B0600070205080204" pitchFamily="50" charset="-128"/>
              </a:rPr>
              <a:t>には</a:t>
            </a:r>
            <a:r>
              <a:rPr lang="en-US" altLang="ja-JP" sz="2400" dirty="0">
                <a:latin typeface="ＭＳ Ｐゴシック" panose="020B0600070205080204" pitchFamily="50" charset="-128"/>
                <a:ea typeface="ＭＳ Ｐゴシック" panose="020B0600070205080204" pitchFamily="50" charset="-128"/>
              </a:rPr>
              <a:t>G</a:t>
            </a:r>
            <a:r>
              <a:rPr lang="ja-JP" altLang="en-US" sz="2400" dirty="0">
                <a:latin typeface="ＭＳ Ｐゴシック" panose="020B0600070205080204" pitchFamily="50" charset="-128"/>
                <a:ea typeface="ＭＳ Ｐゴシック" panose="020B0600070205080204" pitchFamily="50" charset="-128"/>
              </a:rPr>
              <a:t>ビズ</a:t>
            </a:r>
            <a:r>
              <a:rPr lang="en-US" altLang="ja-JP" sz="2400" dirty="0">
                <a:latin typeface="ＭＳ Ｐゴシック" panose="020B0600070205080204" pitchFamily="50" charset="-128"/>
                <a:ea typeface="ＭＳ Ｐゴシック" panose="020B0600070205080204" pitchFamily="50" charset="-128"/>
              </a:rPr>
              <a:t>ID</a:t>
            </a:r>
            <a:r>
              <a:rPr lang="ja-JP" altLang="en-US" sz="2400" dirty="0">
                <a:latin typeface="ＭＳ Ｐゴシック" panose="020B0600070205080204" pitchFamily="50" charset="-128"/>
                <a:ea typeface="ＭＳ Ｐゴシック" panose="020B0600070205080204" pitchFamily="50" charset="-128"/>
              </a:rPr>
              <a:t>を利用します。</a:t>
            </a:r>
            <a:r>
              <a:rPr lang="en-US" altLang="ja-JP" sz="2400" dirty="0">
                <a:latin typeface="ＭＳ Ｐゴシック" panose="020B0600070205080204" pitchFamily="50" charset="-128"/>
                <a:ea typeface="ＭＳ Ｐゴシック" panose="020B0600070205080204" pitchFamily="50" charset="-128"/>
              </a:rPr>
              <a:t>G</a:t>
            </a:r>
            <a:r>
              <a:rPr lang="ja-JP" altLang="en-US" sz="2400" dirty="0">
                <a:latin typeface="ＭＳ Ｐゴシック" panose="020B0600070205080204" pitchFamily="50" charset="-128"/>
                <a:ea typeface="ＭＳ Ｐゴシック" panose="020B0600070205080204" pitchFamily="50" charset="-128"/>
              </a:rPr>
              <a:t>ビズ</a:t>
            </a:r>
            <a:r>
              <a:rPr lang="en-US" altLang="ja-JP" sz="2400" dirty="0">
                <a:latin typeface="ＭＳ Ｐゴシック" panose="020B0600070205080204" pitchFamily="50" charset="-128"/>
                <a:ea typeface="ＭＳ Ｐゴシック" panose="020B0600070205080204" pitchFamily="50" charset="-128"/>
              </a:rPr>
              <a:t>ID</a:t>
            </a:r>
            <a:r>
              <a:rPr lang="ja-JP" altLang="en-US" sz="2400" dirty="0">
                <a:latin typeface="ＭＳ Ｐゴシック" panose="020B0600070205080204" pitchFamily="50" charset="-128"/>
                <a:ea typeface="ＭＳ Ｐゴシック" panose="020B0600070205080204" pitchFamily="50" charset="-128"/>
              </a:rPr>
              <a:t>を持っていない法人は</a:t>
            </a:r>
            <a:r>
              <a:rPr lang="ja-JP" altLang="en-US" sz="2400" dirty="0" smtClean="0">
                <a:latin typeface="ＭＳ Ｐゴシック" panose="020B0600070205080204" pitchFamily="50" charset="-128"/>
                <a:ea typeface="ＭＳ Ｐゴシック" panose="020B0600070205080204" pitchFamily="50" charset="-128"/>
              </a:rPr>
              <a:t>、取得</a:t>
            </a:r>
            <a:r>
              <a:rPr lang="ja-JP" altLang="en-US" sz="2400" dirty="0">
                <a:latin typeface="ＭＳ Ｐゴシック" panose="020B0600070205080204" pitchFamily="50" charset="-128"/>
                <a:ea typeface="ＭＳ Ｐゴシック" panose="020B0600070205080204" pitchFamily="50" charset="-128"/>
              </a:rPr>
              <a:t>する必要があります。</a:t>
            </a:r>
            <a:endParaRPr kumimoji="1" lang="ja-JP" altLang="en-US" sz="2400"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5073948" y="5239357"/>
            <a:ext cx="6279852" cy="1379596"/>
          </a:xfrm>
          <a:prstGeom prst="rect">
            <a:avLst/>
          </a:prstGeom>
        </p:spPr>
      </p:pic>
      <p:sp>
        <p:nvSpPr>
          <p:cNvPr id="4" name="角丸四角形 3"/>
          <p:cNvSpPr/>
          <p:nvPr/>
        </p:nvSpPr>
        <p:spPr>
          <a:xfrm>
            <a:off x="5073948" y="6238534"/>
            <a:ext cx="2829081" cy="3248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右矢印 4"/>
          <p:cNvSpPr/>
          <p:nvPr/>
        </p:nvSpPr>
        <p:spPr>
          <a:xfrm rot="1775521">
            <a:off x="3993141" y="5619776"/>
            <a:ext cx="992777" cy="6187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1" name="図 10"/>
          <p:cNvPicPr>
            <a:picLocks noChangeAspect="1"/>
          </p:cNvPicPr>
          <p:nvPr/>
        </p:nvPicPr>
        <p:blipFill>
          <a:blip r:embed="rId4"/>
          <a:stretch>
            <a:fillRect/>
          </a:stretch>
        </p:blipFill>
        <p:spPr>
          <a:xfrm>
            <a:off x="5073948" y="234462"/>
            <a:ext cx="6279852" cy="4943324"/>
          </a:xfrm>
          <a:prstGeom prst="rect">
            <a:avLst/>
          </a:prstGeom>
        </p:spPr>
      </p:pic>
      <p:sp>
        <p:nvSpPr>
          <p:cNvPr id="6" name="スライド番号プレースホルダー 5"/>
          <p:cNvSpPr>
            <a:spLocks noGrp="1"/>
          </p:cNvSpPr>
          <p:nvPr>
            <p:ph type="sldNum" sz="quarter" idx="12"/>
          </p:nvPr>
        </p:nvSpPr>
        <p:spPr>
          <a:xfrm>
            <a:off x="9159240" y="6315399"/>
            <a:ext cx="2743200" cy="365125"/>
          </a:xfrm>
        </p:spPr>
        <p:txBody>
          <a:bodyPr/>
          <a:lstStyle/>
          <a:p>
            <a:fld id="{7E8E64D2-2375-469F-911B-475FA81E9704}" type="slidenum">
              <a:rPr kumimoji="1" lang="ja-JP" altLang="en-US" sz="2400" smtClean="0">
                <a:solidFill>
                  <a:schemeClr val="tx1"/>
                </a:solidFill>
                <a:latin typeface="ＭＳ Ｐゴシック" panose="020B0600070205080204" pitchFamily="50" charset="-128"/>
                <a:ea typeface="ＭＳ Ｐゴシック" panose="020B0600070205080204" pitchFamily="50" charset="-128"/>
              </a:rPr>
              <a:t>5</a:t>
            </a:fld>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493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12357" y="1549788"/>
            <a:ext cx="9548272" cy="1154162"/>
          </a:xfrm>
          <a:prstGeom prst="rect">
            <a:avLst/>
          </a:prstGeom>
          <a:noFill/>
        </p:spPr>
        <p:txBody>
          <a:bodyPr wrap="square" rtlCol="0">
            <a:spAutoFit/>
          </a:bodyPr>
          <a:lstStyle/>
          <a:p>
            <a:r>
              <a:rPr lang="ja-JP" altLang="en-US" sz="2300" dirty="0">
                <a:solidFill>
                  <a:prstClr val="black"/>
                </a:solidFill>
                <a:latin typeface="Calibri"/>
                <a:ea typeface="ＭＳ Ｐゴシック" panose="020B0600070205080204" pitchFamily="50" charset="-128"/>
              </a:rPr>
              <a:t>〇指定の有効期間は、指定を受けた日から</a:t>
            </a:r>
            <a:r>
              <a:rPr lang="ja-JP" altLang="en-US" sz="2300" dirty="0" smtClean="0">
                <a:solidFill>
                  <a:prstClr val="black"/>
                </a:solidFill>
                <a:latin typeface="Calibri"/>
                <a:ea typeface="ＭＳ Ｐゴシック" panose="020B0600070205080204" pitchFamily="50" charset="-128"/>
              </a:rPr>
              <a:t>６年間です</a:t>
            </a:r>
            <a:endParaRPr lang="en-US" altLang="ja-JP" sz="2300" dirty="0">
              <a:solidFill>
                <a:prstClr val="black"/>
              </a:solidFill>
              <a:latin typeface="Calibri"/>
              <a:ea typeface="ＭＳ Ｐゴシック" panose="020B0600070205080204" pitchFamily="50" charset="-128"/>
            </a:endParaRPr>
          </a:p>
          <a:p>
            <a:r>
              <a:rPr lang="ja-JP" altLang="en-US" sz="2300" dirty="0">
                <a:solidFill>
                  <a:prstClr val="black"/>
                </a:solidFill>
                <a:latin typeface="Calibri"/>
                <a:ea typeface="ＭＳ Ｐゴシック" panose="020B0600070205080204" pitchFamily="50" charset="-128"/>
              </a:rPr>
              <a:t>〇指定の有効期間満了日までに更新が行われなかった場合</a:t>
            </a:r>
            <a:r>
              <a:rPr lang="ja-JP" altLang="en-US" sz="2300" dirty="0" smtClean="0">
                <a:solidFill>
                  <a:prstClr val="black"/>
                </a:solidFill>
                <a:latin typeface="Calibri"/>
                <a:ea typeface="ＭＳ Ｐゴシック" panose="020B0600070205080204" pitchFamily="50" charset="-128"/>
              </a:rPr>
              <a:t>、指定が失効</a:t>
            </a:r>
            <a:endParaRPr lang="en-US" altLang="ja-JP" sz="2300" dirty="0">
              <a:solidFill>
                <a:prstClr val="black"/>
              </a:solidFill>
              <a:latin typeface="Calibri"/>
              <a:ea typeface="ＭＳ Ｐゴシック" panose="020B0600070205080204" pitchFamily="50" charset="-128"/>
            </a:endParaRPr>
          </a:p>
          <a:p>
            <a:r>
              <a:rPr lang="ja-JP" altLang="en-US" sz="2300" dirty="0">
                <a:solidFill>
                  <a:prstClr val="black"/>
                </a:solidFill>
                <a:latin typeface="Calibri"/>
                <a:ea typeface="ＭＳ Ｐゴシック" panose="020B0600070205080204" pitchFamily="50" charset="-128"/>
              </a:rPr>
              <a:t>　 </a:t>
            </a:r>
            <a:r>
              <a:rPr lang="ja-JP" altLang="en-US" sz="2300" dirty="0" smtClean="0">
                <a:solidFill>
                  <a:prstClr val="black"/>
                </a:solidFill>
                <a:latin typeface="Calibri"/>
                <a:ea typeface="ＭＳ Ｐゴシック" panose="020B0600070205080204" pitchFamily="50" charset="-128"/>
              </a:rPr>
              <a:t> します</a:t>
            </a:r>
            <a:r>
              <a:rPr lang="ja-JP" altLang="en-US" sz="2300" dirty="0">
                <a:solidFill>
                  <a:prstClr val="black"/>
                </a:solidFill>
                <a:latin typeface="Calibri"/>
                <a:ea typeface="ＭＳ Ｐゴシック" panose="020B0600070205080204" pitchFamily="50" charset="-128"/>
              </a:rPr>
              <a:t>ので、有効期間を把握し、余裕を持って</a:t>
            </a:r>
            <a:r>
              <a:rPr lang="ja-JP" altLang="en-US" sz="2300" dirty="0" smtClean="0">
                <a:solidFill>
                  <a:prstClr val="black"/>
                </a:solidFill>
                <a:latin typeface="Calibri"/>
                <a:ea typeface="ＭＳ Ｐゴシック" panose="020B0600070205080204" pitchFamily="50" charset="-128"/>
              </a:rPr>
              <a:t>申請してください</a:t>
            </a:r>
            <a:endParaRPr lang="en-US" altLang="ja-JP" sz="2300" dirty="0">
              <a:solidFill>
                <a:prstClr val="black"/>
              </a:solidFill>
              <a:latin typeface="Calibri"/>
              <a:ea typeface="ＭＳ Ｐゴシック" panose="020B0600070205080204" pitchFamily="50" charset="-128"/>
            </a:endParaRPr>
          </a:p>
        </p:txBody>
      </p:sp>
      <p:sp>
        <p:nvSpPr>
          <p:cNvPr id="4" name="テキスト ボックス 3"/>
          <p:cNvSpPr txBox="1"/>
          <p:nvPr/>
        </p:nvSpPr>
        <p:spPr>
          <a:xfrm>
            <a:off x="1706125" y="2802131"/>
            <a:ext cx="6408712" cy="1938992"/>
          </a:xfrm>
          <a:prstGeom prst="rect">
            <a:avLst/>
          </a:prstGeom>
          <a:noFill/>
        </p:spPr>
        <p:txBody>
          <a:bodyPr wrap="square" rtlCol="0">
            <a:spAutoFit/>
          </a:bodyPr>
          <a:lstStyle/>
          <a:p>
            <a:r>
              <a:rPr lang="en-US" altLang="ja-JP" sz="2000" b="1" dirty="0" smtClean="0">
                <a:solidFill>
                  <a:prstClr val="black"/>
                </a:solidFill>
                <a:latin typeface="Calibri"/>
                <a:ea typeface="ＭＳ Ｐゴシック" panose="020B0600070205080204" pitchFamily="50" charset="-128"/>
              </a:rPr>
              <a:t>【</a:t>
            </a:r>
            <a:r>
              <a:rPr lang="ja-JP" altLang="en-US" sz="2000" b="1" dirty="0" smtClean="0">
                <a:solidFill>
                  <a:prstClr val="black"/>
                </a:solidFill>
                <a:latin typeface="Calibri"/>
                <a:ea typeface="ＭＳ Ｐゴシック" panose="020B0600070205080204" pitchFamily="50" charset="-128"/>
              </a:rPr>
              <a:t>多治見市</a:t>
            </a:r>
            <a:r>
              <a:rPr lang="ja-JP" altLang="en-US" sz="2000" b="1" dirty="0">
                <a:solidFill>
                  <a:prstClr val="black"/>
                </a:solidFill>
                <a:latin typeface="Calibri"/>
                <a:ea typeface="ＭＳ Ｐゴシック" panose="020B0600070205080204" pitchFamily="50" charset="-128"/>
              </a:rPr>
              <a:t>において指定更新が必要な</a:t>
            </a:r>
            <a:r>
              <a:rPr lang="ja-JP" altLang="en-US" sz="2000" b="1" dirty="0" smtClean="0">
                <a:solidFill>
                  <a:prstClr val="black"/>
                </a:solidFill>
                <a:latin typeface="Calibri"/>
                <a:ea typeface="ＭＳ Ｐゴシック" panose="020B0600070205080204" pitchFamily="50" charset="-128"/>
              </a:rPr>
              <a:t>事業</a:t>
            </a:r>
            <a:r>
              <a:rPr lang="en-US" altLang="ja-JP" sz="2000" b="1" dirty="0" smtClean="0">
                <a:solidFill>
                  <a:prstClr val="black"/>
                </a:solidFill>
                <a:latin typeface="Calibri"/>
                <a:ea typeface="ＭＳ Ｐゴシック" panose="020B0600070205080204" pitchFamily="50" charset="-128"/>
              </a:rPr>
              <a:t>】</a:t>
            </a:r>
            <a:endParaRPr lang="en-US" altLang="ja-JP" sz="2000" b="1" dirty="0">
              <a:solidFill>
                <a:prstClr val="black"/>
              </a:solidFill>
              <a:latin typeface="Calibri"/>
              <a:ea typeface="ＭＳ Ｐゴシック" panose="020B0600070205080204" pitchFamily="50" charset="-128"/>
            </a:endParaRPr>
          </a:p>
          <a:p>
            <a:r>
              <a:rPr lang="ja-JP" altLang="en-US" sz="2000" dirty="0" smtClean="0">
                <a:solidFill>
                  <a:prstClr val="black"/>
                </a:solidFill>
                <a:latin typeface="Calibri"/>
                <a:ea typeface="ＭＳ Ｐゴシック" panose="020B0600070205080204" pitchFamily="50" charset="-128"/>
              </a:rPr>
              <a:t>　・</a:t>
            </a:r>
            <a:r>
              <a:rPr lang="ja-JP" altLang="en-US" sz="2000" dirty="0">
                <a:solidFill>
                  <a:prstClr val="black"/>
                </a:solidFill>
                <a:latin typeface="Calibri"/>
                <a:ea typeface="ＭＳ Ｐゴシック" panose="020B0600070205080204" pitchFamily="50" charset="-128"/>
              </a:rPr>
              <a:t>地域密着型通所介護（療養通所介護）</a:t>
            </a:r>
            <a:endParaRPr lang="en-US" altLang="ja-JP" sz="2000" dirty="0">
              <a:solidFill>
                <a:prstClr val="black"/>
              </a:solidFill>
              <a:latin typeface="Calibri"/>
              <a:ea typeface="ＭＳ Ｐゴシック" panose="020B0600070205080204" pitchFamily="50" charset="-128"/>
            </a:endParaRPr>
          </a:p>
          <a:p>
            <a:r>
              <a:rPr lang="ja-JP" altLang="en-US" sz="2000" dirty="0" smtClean="0">
                <a:solidFill>
                  <a:prstClr val="black"/>
                </a:solidFill>
                <a:latin typeface="Calibri"/>
                <a:ea typeface="ＭＳ Ｐゴシック" panose="020B0600070205080204" pitchFamily="50" charset="-128"/>
              </a:rPr>
              <a:t>　・</a:t>
            </a:r>
            <a:r>
              <a:rPr lang="ja-JP" altLang="en-US" sz="2000" dirty="0">
                <a:solidFill>
                  <a:prstClr val="black"/>
                </a:solidFill>
                <a:latin typeface="Calibri"/>
                <a:ea typeface="ＭＳ Ｐゴシック" panose="020B0600070205080204" pitchFamily="50" charset="-128"/>
              </a:rPr>
              <a:t>（介護予防）認知症対応型通所介護</a:t>
            </a:r>
            <a:endParaRPr lang="en-US" altLang="ja-JP" sz="2000" dirty="0">
              <a:solidFill>
                <a:prstClr val="black"/>
              </a:solidFill>
              <a:latin typeface="Calibri"/>
              <a:ea typeface="ＭＳ Ｐゴシック" panose="020B0600070205080204" pitchFamily="50" charset="-128"/>
            </a:endParaRPr>
          </a:p>
          <a:p>
            <a:r>
              <a:rPr lang="ja-JP" altLang="en-US" sz="2000" dirty="0" smtClean="0">
                <a:solidFill>
                  <a:prstClr val="black"/>
                </a:solidFill>
                <a:latin typeface="Calibri"/>
                <a:ea typeface="ＭＳ Ｐゴシック" panose="020B0600070205080204" pitchFamily="50" charset="-128"/>
              </a:rPr>
              <a:t>　・</a:t>
            </a:r>
            <a:r>
              <a:rPr lang="ja-JP" altLang="en-US" sz="2000" dirty="0">
                <a:solidFill>
                  <a:prstClr val="black"/>
                </a:solidFill>
                <a:latin typeface="Calibri"/>
                <a:ea typeface="ＭＳ Ｐゴシック" panose="020B0600070205080204" pitchFamily="50" charset="-128"/>
              </a:rPr>
              <a:t>（介護予防）小規模多機能型居宅介護</a:t>
            </a:r>
            <a:endParaRPr lang="en-US" altLang="ja-JP" sz="2000" dirty="0">
              <a:solidFill>
                <a:prstClr val="black"/>
              </a:solidFill>
              <a:latin typeface="Calibri"/>
              <a:ea typeface="ＭＳ Ｐゴシック" panose="020B0600070205080204" pitchFamily="50" charset="-128"/>
            </a:endParaRPr>
          </a:p>
          <a:p>
            <a:r>
              <a:rPr lang="ja-JP" altLang="en-US" sz="2000" dirty="0" smtClean="0">
                <a:solidFill>
                  <a:prstClr val="black"/>
                </a:solidFill>
                <a:latin typeface="Calibri"/>
                <a:ea typeface="ＭＳ Ｐゴシック" panose="020B0600070205080204" pitchFamily="50" charset="-128"/>
              </a:rPr>
              <a:t>　・</a:t>
            </a:r>
            <a:r>
              <a:rPr lang="ja-JP" altLang="en-US" sz="2000" dirty="0">
                <a:solidFill>
                  <a:prstClr val="black"/>
                </a:solidFill>
                <a:latin typeface="Calibri"/>
                <a:ea typeface="ＭＳ Ｐゴシック" panose="020B0600070205080204" pitchFamily="50" charset="-128"/>
              </a:rPr>
              <a:t>（介護予防）認知症対応型共同生活介護</a:t>
            </a:r>
            <a:endParaRPr lang="en-US" altLang="ja-JP" sz="2000" dirty="0">
              <a:solidFill>
                <a:prstClr val="black"/>
              </a:solidFill>
              <a:latin typeface="Calibri"/>
              <a:ea typeface="ＭＳ Ｐゴシック" panose="020B0600070205080204" pitchFamily="50" charset="-128"/>
            </a:endParaRPr>
          </a:p>
          <a:p>
            <a:r>
              <a:rPr lang="ja-JP" altLang="en-US" sz="2000" dirty="0" smtClean="0">
                <a:solidFill>
                  <a:prstClr val="black"/>
                </a:solidFill>
                <a:latin typeface="Calibri"/>
                <a:ea typeface="ＭＳ Ｐゴシック" panose="020B0600070205080204" pitchFamily="50" charset="-128"/>
              </a:rPr>
              <a:t>　・</a:t>
            </a:r>
            <a:r>
              <a:rPr lang="ja-JP" altLang="en-US" sz="2000" dirty="0">
                <a:solidFill>
                  <a:prstClr val="black"/>
                </a:solidFill>
                <a:latin typeface="Calibri"/>
                <a:ea typeface="ＭＳ Ｐゴシック" panose="020B0600070205080204" pitchFamily="50" charset="-128"/>
              </a:rPr>
              <a:t>地域密着型介護老人福祉施設入所者生活介護</a:t>
            </a:r>
            <a:endParaRPr lang="en-US" altLang="ja-JP" sz="2000" dirty="0">
              <a:solidFill>
                <a:prstClr val="black"/>
              </a:solidFill>
              <a:latin typeface="Calibri"/>
              <a:ea typeface="ＭＳ Ｐゴシック" panose="020B0600070205080204" pitchFamily="50" charset="-128"/>
            </a:endParaRPr>
          </a:p>
        </p:txBody>
      </p:sp>
      <p:sp>
        <p:nvSpPr>
          <p:cNvPr id="5" name="テキスト ボックス 4"/>
          <p:cNvSpPr txBox="1"/>
          <p:nvPr/>
        </p:nvSpPr>
        <p:spPr>
          <a:xfrm>
            <a:off x="1827071" y="4886646"/>
            <a:ext cx="2088232" cy="523220"/>
          </a:xfrm>
          <a:prstGeom prst="rect">
            <a:avLst/>
          </a:prstGeom>
          <a:solidFill>
            <a:srgbClr val="FFCCCC"/>
          </a:solidFill>
        </p:spPr>
        <p:txBody>
          <a:bodyPr wrap="square" rtlCol="0">
            <a:spAutoFit/>
          </a:bodyPr>
          <a:lstStyle/>
          <a:p>
            <a:r>
              <a:rPr lang="ja-JP" altLang="en-US" sz="2800" dirty="0">
                <a:solidFill>
                  <a:prstClr val="black"/>
                </a:solidFill>
                <a:latin typeface="Calibri"/>
                <a:ea typeface="ＭＳ Ｐゴシック" panose="020B0600070205080204" pitchFamily="50" charset="-128"/>
              </a:rPr>
              <a:t>変更届出書</a:t>
            </a:r>
          </a:p>
        </p:txBody>
      </p:sp>
      <p:sp>
        <p:nvSpPr>
          <p:cNvPr id="7" name="テキスト ボックス 6"/>
          <p:cNvSpPr txBox="1"/>
          <p:nvPr/>
        </p:nvSpPr>
        <p:spPr>
          <a:xfrm>
            <a:off x="1991900" y="5409866"/>
            <a:ext cx="5616624" cy="1154162"/>
          </a:xfrm>
          <a:prstGeom prst="rect">
            <a:avLst/>
          </a:prstGeom>
          <a:noFill/>
        </p:spPr>
        <p:txBody>
          <a:bodyPr wrap="square" rtlCol="0">
            <a:spAutoFit/>
          </a:bodyPr>
          <a:lstStyle/>
          <a:p>
            <a:r>
              <a:rPr lang="ja-JP" altLang="en-US" sz="2300" dirty="0" smtClean="0">
                <a:solidFill>
                  <a:prstClr val="black"/>
                </a:solidFill>
                <a:latin typeface="Calibri"/>
                <a:ea typeface="ＭＳ Ｐゴシック" panose="020B0600070205080204" pitchFamily="50" charset="-128"/>
              </a:rPr>
              <a:t>〇事業に対応した付表</a:t>
            </a:r>
            <a:r>
              <a:rPr lang="ja-JP" altLang="en-US" sz="2300" dirty="0">
                <a:solidFill>
                  <a:prstClr val="black"/>
                </a:solidFill>
                <a:latin typeface="Calibri"/>
                <a:ea typeface="ＭＳ Ｐゴシック" panose="020B0600070205080204" pitchFamily="50" charset="-128"/>
              </a:rPr>
              <a:t>の添付</a:t>
            </a:r>
            <a:endParaRPr lang="en-US" altLang="ja-JP" sz="2300" dirty="0">
              <a:solidFill>
                <a:prstClr val="black"/>
              </a:solidFill>
              <a:latin typeface="Calibri"/>
              <a:ea typeface="ＭＳ Ｐゴシック" panose="020B0600070205080204" pitchFamily="50" charset="-128"/>
            </a:endParaRPr>
          </a:p>
          <a:p>
            <a:r>
              <a:rPr lang="ja-JP" altLang="en-US" sz="2300" dirty="0">
                <a:solidFill>
                  <a:prstClr val="black"/>
                </a:solidFill>
                <a:latin typeface="Calibri"/>
                <a:ea typeface="ＭＳ Ｐゴシック" panose="020B0600070205080204" pitchFamily="50" charset="-128"/>
              </a:rPr>
              <a:t>〇変更内容が分かる書類の添付</a:t>
            </a:r>
            <a:endParaRPr lang="en-US" altLang="ja-JP" sz="2300" dirty="0">
              <a:solidFill>
                <a:prstClr val="black"/>
              </a:solidFill>
              <a:latin typeface="Calibri"/>
              <a:ea typeface="ＭＳ Ｐゴシック" panose="020B0600070205080204" pitchFamily="50" charset="-128"/>
            </a:endParaRPr>
          </a:p>
          <a:p>
            <a:r>
              <a:rPr lang="ja-JP" altLang="en-US" sz="2300" dirty="0" smtClean="0">
                <a:solidFill>
                  <a:prstClr val="black"/>
                </a:solidFill>
                <a:latin typeface="Calibri"/>
                <a:ea typeface="ＭＳ Ｐゴシック" panose="020B0600070205080204" pitchFamily="50" charset="-128"/>
              </a:rPr>
              <a:t>〇</a:t>
            </a:r>
            <a:r>
              <a:rPr lang="ja-JP" altLang="en-US" sz="2300" dirty="0">
                <a:solidFill>
                  <a:prstClr val="black"/>
                </a:solidFill>
                <a:latin typeface="Calibri"/>
                <a:ea typeface="ＭＳ Ｐゴシック" panose="020B0600070205080204" pitchFamily="50" charset="-128"/>
              </a:rPr>
              <a:t>運営</a:t>
            </a:r>
            <a:r>
              <a:rPr lang="ja-JP" altLang="en-US" sz="2300" dirty="0" smtClean="0">
                <a:solidFill>
                  <a:prstClr val="black"/>
                </a:solidFill>
                <a:latin typeface="Calibri"/>
                <a:ea typeface="ＭＳ Ｐゴシック" panose="020B0600070205080204" pitchFamily="50" charset="-128"/>
              </a:rPr>
              <a:t>規定</a:t>
            </a:r>
            <a:r>
              <a:rPr lang="ja-JP" altLang="en-US" sz="2300" dirty="0">
                <a:solidFill>
                  <a:prstClr val="black"/>
                </a:solidFill>
                <a:latin typeface="Calibri"/>
                <a:ea typeface="ＭＳ Ｐゴシック" panose="020B0600070205080204" pitchFamily="50" charset="-128"/>
              </a:rPr>
              <a:t>は「新・旧」を添付</a:t>
            </a:r>
          </a:p>
        </p:txBody>
      </p:sp>
      <p:sp>
        <p:nvSpPr>
          <p:cNvPr id="2" name="テキスト ボックス 1"/>
          <p:cNvSpPr txBox="1"/>
          <p:nvPr/>
        </p:nvSpPr>
        <p:spPr>
          <a:xfrm>
            <a:off x="1827071" y="1026568"/>
            <a:ext cx="2448272" cy="523220"/>
          </a:xfrm>
          <a:prstGeom prst="rect">
            <a:avLst/>
          </a:prstGeom>
          <a:solidFill>
            <a:srgbClr val="FFCCCC"/>
          </a:solidFill>
        </p:spPr>
        <p:txBody>
          <a:bodyPr wrap="square" rtlCol="0">
            <a:spAutoFit/>
          </a:bodyPr>
          <a:lstStyle/>
          <a:p>
            <a:r>
              <a:rPr lang="ja-JP" altLang="en-US" sz="2800" dirty="0">
                <a:solidFill>
                  <a:prstClr val="black"/>
                </a:solidFill>
                <a:latin typeface="Calibri"/>
                <a:ea typeface="ＭＳ Ｐゴシック" panose="020B0600070205080204" pitchFamily="50" charset="-128"/>
              </a:rPr>
              <a:t>指定更新申請</a:t>
            </a:r>
          </a:p>
        </p:txBody>
      </p:sp>
      <p:sp>
        <p:nvSpPr>
          <p:cNvPr id="8" name="タイトル 3"/>
          <p:cNvSpPr txBox="1">
            <a:spLocks/>
          </p:cNvSpPr>
          <p:nvPr/>
        </p:nvSpPr>
        <p:spPr>
          <a:xfrm>
            <a:off x="-2031519" y="194275"/>
            <a:ext cx="11545389" cy="1325563"/>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smtClean="0"/>
              <a:t>４．指定更新、変更について</a:t>
            </a:r>
            <a:endParaRPr lang="ja-JP" altLang="en-US" sz="4000" b="1" dirty="0"/>
          </a:p>
        </p:txBody>
      </p:sp>
      <p:sp>
        <p:nvSpPr>
          <p:cNvPr id="6" name="スライド番号プレースホルダー 5"/>
          <p:cNvSpPr>
            <a:spLocks noGrp="1"/>
          </p:cNvSpPr>
          <p:nvPr>
            <p:ph type="sldNum" sz="quarter" idx="12"/>
          </p:nvPr>
        </p:nvSpPr>
        <p:spPr>
          <a:xfrm>
            <a:off x="9090298" y="6264911"/>
            <a:ext cx="2844800" cy="365125"/>
          </a:xfrm>
        </p:spPr>
        <p:txBody>
          <a:bodyPr/>
          <a:lstStyle/>
          <a:p>
            <a:fld id="{9F680D4E-FE37-416C-A21F-AF7D5B935D2C}" type="slidenum">
              <a:rPr kumimoji="1" lang="ja-JP" altLang="en-US" sz="2400" smtClean="0">
                <a:solidFill>
                  <a:schemeClr val="tx1"/>
                </a:solidFill>
              </a:rPr>
              <a:t>6</a:t>
            </a:fld>
            <a:endParaRPr kumimoji="1" lang="ja-JP" altLang="en-US" sz="2400" dirty="0">
              <a:solidFill>
                <a:schemeClr val="tx1"/>
              </a:solidFill>
            </a:endParaRPr>
          </a:p>
        </p:txBody>
      </p:sp>
    </p:spTree>
    <p:extLst>
      <p:ext uri="{BB962C8B-B14F-4D97-AF65-F5344CB8AC3E}">
        <p14:creationId xmlns:p14="http://schemas.microsoft.com/office/powerpoint/2010/main" val="1498154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06831772"/>
              </p:ext>
            </p:extLst>
          </p:nvPr>
        </p:nvGraphicFramePr>
        <p:xfrm>
          <a:off x="2135561" y="908720"/>
          <a:ext cx="7910537" cy="2715646"/>
        </p:xfrm>
        <a:graphic>
          <a:graphicData uri="http://schemas.openxmlformats.org/drawingml/2006/table">
            <a:tbl>
              <a:tblPr firstRow="1" firstCol="1" bandRow="1">
                <a:tableStyleId>{E8B1032C-EA38-4F05-BA0D-38AFFFC7BED3}</a:tableStyleId>
              </a:tblPr>
              <a:tblGrid>
                <a:gridCol w="2656949">
                  <a:extLst>
                    <a:ext uri="{9D8B030D-6E8A-4147-A177-3AD203B41FA5}">
                      <a16:colId xmlns:a16="http://schemas.microsoft.com/office/drawing/2014/main" val="1123762439"/>
                    </a:ext>
                  </a:extLst>
                </a:gridCol>
                <a:gridCol w="5253588">
                  <a:extLst>
                    <a:ext uri="{9D8B030D-6E8A-4147-A177-3AD203B41FA5}">
                      <a16:colId xmlns:a16="http://schemas.microsoft.com/office/drawing/2014/main" val="692749604"/>
                    </a:ext>
                  </a:extLst>
                </a:gridCol>
              </a:tblGrid>
              <a:tr h="408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smtClean="0">
                          <a:effectLst/>
                          <a:latin typeface="+mn-lt"/>
                          <a:ea typeface="+mn-ea"/>
                          <a:cs typeface="+mn-cs"/>
                        </a:rPr>
                        <a:t>内容</a:t>
                      </a:r>
                      <a:endParaRPr lang="ja-JP" altLang="ja-JP" sz="20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smtClean="0">
                          <a:effectLst/>
                        </a:rPr>
                        <a:t>提出期限</a:t>
                      </a:r>
                      <a:endParaRPr lang="ja-JP" altLang="ja-JP" sz="20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872061637"/>
                  </a:ext>
                </a:extLst>
              </a:tr>
              <a:tr h="455254">
                <a:tc>
                  <a:txBody>
                    <a:bodyPr/>
                    <a:lstStyle/>
                    <a:p>
                      <a:pPr indent="1270" algn="just">
                        <a:spcAft>
                          <a:spcPts val="0"/>
                        </a:spcAft>
                      </a:pPr>
                      <a:r>
                        <a:rPr lang="ja-JP" altLang="en-US" sz="2200" kern="100" dirty="0" smtClean="0">
                          <a:effectLst/>
                        </a:rPr>
                        <a:t>指定申請</a:t>
                      </a:r>
                      <a:endParaRPr lang="en-US" sz="2200" kern="100" dirty="0" smtClean="0">
                        <a:effectLst/>
                      </a:endParaRPr>
                    </a:p>
                  </a:txBody>
                  <a:tcPr marL="68580" marR="68580" marT="0" marB="0"/>
                </a:tc>
                <a:tc>
                  <a:txBody>
                    <a:bodyPr/>
                    <a:lstStyle/>
                    <a:p>
                      <a:pPr algn="just">
                        <a:spcAft>
                          <a:spcPts val="0"/>
                        </a:spcAft>
                      </a:pPr>
                      <a:r>
                        <a:rPr lang="ja-JP" altLang="en-US" sz="2200" b="1" kern="100" dirty="0" smtClean="0">
                          <a:effectLst/>
                        </a:rPr>
                        <a:t>指定予定日の２月前の１５日</a:t>
                      </a:r>
                      <a:endParaRPr lang="ja-JP" sz="2200" b="1" kern="100" dirty="0">
                        <a:effectLst/>
                      </a:endParaRPr>
                    </a:p>
                  </a:txBody>
                  <a:tcPr marL="68580" marR="68580" marT="0" marB="0"/>
                </a:tc>
                <a:extLst>
                  <a:ext uri="{0D108BD9-81ED-4DB2-BD59-A6C34878D82A}">
                    <a16:rowId xmlns:a16="http://schemas.microsoft.com/office/drawing/2014/main" val="2336114892"/>
                  </a:ext>
                </a:extLst>
              </a:tr>
              <a:tr h="457723">
                <a:tc>
                  <a:txBody>
                    <a:bodyPr/>
                    <a:lstStyle/>
                    <a:p>
                      <a:pPr algn="just">
                        <a:spcAft>
                          <a:spcPts val="0"/>
                        </a:spcAft>
                      </a:pPr>
                      <a:r>
                        <a:rPr lang="ja-JP" altLang="en-US" sz="2200" kern="100" dirty="0" smtClean="0">
                          <a:effectLst/>
                          <a:latin typeface="+mn-ea"/>
                          <a:ea typeface="+mn-ea"/>
                          <a:cs typeface="Times New Roman" panose="02020603050405020304" pitchFamily="18" charset="0"/>
                        </a:rPr>
                        <a:t>廃止・休止</a:t>
                      </a:r>
                      <a:endParaRPr lang="ja-JP" sz="220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ja-JP" altLang="en-US" sz="2200" b="1" kern="100" dirty="0" smtClean="0">
                          <a:effectLst/>
                          <a:latin typeface="+mn-lt"/>
                          <a:ea typeface="+mn-ea"/>
                          <a:cs typeface="+mn-cs"/>
                        </a:rPr>
                        <a:t>廃止・休止の日の１月前まで</a:t>
                      </a:r>
                      <a:endParaRPr lang="ja-JP" sz="22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49745728"/>
                  </a:ext>
                </a:extLst>
              </a:tr>
              <a:tr h="457723">
                <a:tc>
                  <a:txBody>
                    <a:bodyPr/>
                    <a:lstStyle/>
                    <a:p>
                      <a:pPr indent="1270" algn="just">
                        <a:spcAft>
                          <a:spcPts val="0"/>
                        </a:spcAft>
                      </a:pPr>
                      <a:r>
                        <a:rPr lang="ja-JP" altLang="en-US" sz="2200" kern="100" dirty="0" smtClean="0">
                          <a:effectLst/>
                          <a:latin typeface="+mn-lt"/>
                          <a:ea typeface="+mn-ea"/>
                          <a:cs typeface="+mn-cs"/>
                        </a:rPr>
                        <a:t>再開</a:t>
                      </a:r>
                      <a:endParaRPr 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altLang="en-US" sz="2200" b="1" kern="100" dirty="0" smtClean="0">
                          <a:effectLst/>
                        </a:rPr>
                        <a:t>再開日から１０日以内</a:t>
                      </a:r>
                      <a:endParaRPr lang="ja-JP" sz="22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238932878"/>
                  </a:ext>
                </a:extLst>
              </a:tr>
              <a:tr h="504056">
                <a:tc>
                  <a:txBody>
                    <a:bodyPr/>
                    <a:lstStyle/>
                    <a:p>
                      <a:pPr algn="just">
                        <a:spcAft>
                          <a:spcPts val="0"/>
                        </a:spcAft>
                      </a:pPr>
                      <a:r>
                        <a:rPr lang="ja-JP" altLang="en-US" sz="2200" kern="100" dirty="0" smtClean="0">
                          <a:effectLst/>
                          <a:latin typeface="+mn-lt"/>
                          <a:ea typeface="+mn-ea"/>
                          <a:cs typeface="+mn-cs"/>
                        </a:rPr>
                        <a:t>指定更新</a:t>
                      </a:r>
                      <a:endParaRPr 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altLang="en-US" sz="2200" b="1" kern="100" dirty="0" smtClean="0">
                          <a:effectLst/>
                        </a:rPr>
                        <a:t>有効期限満了日の１月前まで</a:t>
                      </a:r>
                      <a:endParaRPr lang="ja-JP" sz="22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8358924"/>
                  </a:ext>
                </a:extLst>
              </a:tr>
              <a:tr h="432048">
                <a:tc>
                  <a:txBody>
                    <a:bodyPr/>
                    <a:lstStyle/>
                    <a:p>
                      <a:pPr algn="just">
                        <a:spcAft>
                          <a:spcPts val="0"/>
                        </a:spcAft>
                      </a:pPr>
                      <a:r>
                        <a:rPr lang="ja-JP" altLang="en-US" sz="2200" kern="100" dirty="0" smtClean="0">
                          <a:effectLst/>
                        </a:rPr>
                        <a:t>変更</a:t>
                      </a:r>
                      <a:endParaRPr lang="ja-JP" sz="2200" kern="100" dirty="0">
                        <a:effectLst/>
                      </a:endParaRPr>
                    </a:p>
                  </a:txBody>
                  <a:tcPr marL="68580" marR="68580" marT="0" marB="0"/>
                </a:tc>
                <a:tc>
                  <a:txBody>
                    <a:bodyPr/>
                    <a:lstStyle/>
                    <a:p>
                      <a:pPr algn="just">
                        <a:spcAft>
                          <a:spcPts val="0"/>
                        </a:spcAft>
                      </a:pPr>
                      <a:r>
                        <a:rPr lang="ja-JP" altLang="en-US" sz="2200" b="1" kern="100" dirty="0" smtClean="0">
                          <a:effectLst/>
                          <a:latin typeface="+mn-ea"/>
                          <a:ea typeface="+mn-ea"/>
                        </a:rPr>
                        <a:t>変更した日から</a:t>
                      </a:r>
                      <a:r>
                        <a:rPr lang="ja-JP" altLang="en-US" sz="2200" b="1" kern="100" dirty="0" smtClean="0">
                          <a:effectLst/>
                          <a:latin typeface="+mn-ea"/>
                          <a:ea typeface="+mn-ea"/>
                          <a:cs typeface="Times New Roman" panose="02020603050405020304" pitchFamily="18" charset="0"/>
                        </a:rPr>
                        <a:t>１０日以内</a:t>
                      </a:r>
                      <a:endParaRPr lang="en-US" altLang="ja-JP" sz="2200" b="1" kern="100" dirty="0" smtClean="0">
                        <a:effectLst/>
                        <a:latin typeface="+mn-ea"/>
                        <a:ea typeface="+mn-ea"/>
                      </a:endParaRPr>
                    </a:p>
                  </a:txBody>
                  <a:tcPr marL="68580" marR="68580" marT="0" marB="0"/>
                </a:tc>
                <a:extLst>
                  <a:ext uri="{0D108BD9-81ED-4DB2-BD59-A6C34878D82A}">
                    <a16:rowId xmlns:a16="http://schemas.microsoft.com/office/drawing/2014/main" val="4273952788"/>
                  </a:ext>
                </a:extLst>
              </a:tr>
            </a:tbl>
          </a:graphicData>
        </a:graphic>
      </p:graphicFrame>
      <p:sp>
        <p:nvSpPr>
          <p:cNvPr id="6" name="正方形/長方形 5"/>
          <p:cNvSpPr/>
          <p:nvPr/>
        </p:nvSpPr>
        <p:spPr>
          <a:xfrm>
            <a:off x="1919537" y="1"/>
            <a:ext cx="3775393" cy="954107"/>
          </a:xfrm>
          <a:prstGeom prst="rect">
            <a:avLst/>
          </a:prstGeom>
        </p:spPr>
        <p:txBody>
          <a:bodyPr wrap="none">
            <a:spAutoFit/>
          </a:bodyPr>
          <a:lstStyle/>
          <a:p>
            <a:pPr>
              <a:lnSpc>
                <a:spcPct val="20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多治見市への提出期限</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976645" y="3861048"/>
            <a:ext cx="8059580" cy="2492990"/>
          </a:xfrm>
          <a:prstGeom prst="rect">
            <a:avLst/>
          </a:prstGeom>
          <a:noFill/>
        </p:spPr>
        <p:txBody>
          <a:bodyPr wrap="square" rtlCol="0">
            <a:spAutoFit/>
          </a:bodyPr>
          <a:lstStyle/>
          <a:p>
            <a:r>
              <a:rPr lang="en-US" altLang="ja-JP" sz="2000" b="1" dirty="0" smtClean="0">
                <a:solidFill>
                  <a:prstClr val="black"/>
                </a:solidFill>
                <a:latin typeface="Calibri"/>
                <a:ea typeface="ＭＳ Ｐゴシック" panose="020B0600070205080204" pitchFamily="50" charset="-128"/>
              </a:rPr>
              <a:t>【</a:t>
            </a:r>
            <a:r>
              <a:rPr lang="ja-JP" altLang="en-US" sz="2000" b="1" dirty="0" smtClean="0">
                <a:solidFill>
                  <a:prstClr val="black"/>
                </a:solidFill>
                <a:latin typeface="Calibri"/>
                <a:ea typeface="ＭＳ Ｐゴシック" panose="020B0600070205080204" pitchFamily="50" charset="-128"/>
              </a:rPr>
              <a:t>提出方法</a:t>
            </a:r>
            <a:r>
              <a:rPr lang="en-US" altLang="ja-JP" sz="2000" b="1" dirty="0" smtClean="0">
                <a:solidFill>
                  <a:prstClr val="black"/>
                </a:solidFill>
                <a:latin typeface="Calibri"/>
                <a:ea typeface="ＭＳ Ｐゴシック" panose="020B0600070205080204" pitchFamily="50" charset="-128"/>
              </a:rPr>
              <a:t>】</a:t>
            </a:r>
            <a:endParaRPr lang="en-US" altLang="ja-JP" sz="2000" b="1" dirty="0">
              <a:solidFill>
                <a:prstClr val="black"/>
              </a:solidFill>
              <a:latin typeface="Calibri"/>
              <a:ea typeface="ＭＳ Ｐゴシック" panose="020B0600070205080204" pitchFamily="50" charset="-128"/>
            </a:endParaRPr>
          </a:p>
          <a:p>
            <a:r>
              <a:rPr lang="ja-JP" altLang="en-US" dirty="0">
                <a:solidFill>
                  <a:prstClr val="black"/>
                </a:solidFill>
                <a:latin typeface="Calibri"/>
                <a:ea typeface="ＭＳ Ｐゴシック" panose="020B0600070205080204" pitchFamily="50" charset="-128"/>
              </a:rPr>
              <a:t>　多治見市役所高齢福祉課へ持参してください</a:t>
            </a:r>
            <a:r>
              <a:rPr lang="ja-JP" altLang="en-US" dirty="0" smtClean="0">
                <a:solidFill>
                  <a:prstClr val="black"/>
                </a:solidFill>
                <a:latin typeface="Calibri"/>
                <a:ea typeface="ＭＳ Ｐゴシック" panose="020B0600070205080204" pitchFamily="50" charset="-128"/>
              </a:rPr>
              <a:t>。</a:t>
            </a:r>
            <a:endParaRPr lang="en-US" altLang="ja-JP" dirty="0" smtClean="0">
              <a:solidFill>
                <a:prstClr val="black"/>
              </a:solidFill>
              <a:latin typeface="Calibri"/>
              <a:ea typeface="ＭＳ Ｐゴシック" panose="020B0600070205080204" pitchFamily="50" charset="-128"/>
            </a:endParaRPr>
          </a:p>
          <a:p>
            <a:r>
              <a:rPr lang="ja-JP" altLang="en-US" dirty="0">
                <a:solidFill>
                  <a:prstClr val="black"/>
                </a:solidFill>
                <a:latin typeface="Calibri"/>
                <a:ea typeface="ＭＳ Ｐゴシック" panose="020B0600070205080204" pitchFamily="50" charset="-128"/>
              </a:rPr>
              <a:t>　</a:t>
            </a:r>
            <a:r>
              <a:rPr lang="ja-JP" altLang="en-US" dirty="0" smtClean="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持参が困難な場合は、事前</a:t>
            </a:r>
            <a:r>
              <a:rPr lang="ja-JP" altLang="en-US" dirty="0" smtClean="0">
                <a:solidFill>
                  <a:prstClr val="black"/>
                </a:solidFill>
                <a:latin typeface="Calibri"/>
                <a:ea typeface="ＭＳ Ｐゴシック" panose="020B0600070205080204" pitchFamily="50" charset="-128"/>
              </a:rPr>
              <a:t>に連絡</a:t>
            </a:r>
            <a:r>
              <a:rPr lang="ja-JP" altLang="en-US" dirty="0">
                <a:solidFill>
                  <a:prstClr val="black"/>
                </a:solidFill>
                <a:latin typeface="Calibri"/>
                <a:ea typeface="ＭＳ Ｐゴシック" panose="020B0600070205080204" pitchFamily="50" charset="-128"/>
              </a:rPr>
              <a:t>の</a:t>
            </a:r>
            <a:r>
              <a:rPr lang="ja-JP" altLang="en-US" dirty="0" smtClean="0">
                <a:solidFill>
                  <a:prstClr val="black"/>
                </a:solidFill>
                <a:latin typeface="Calibri"/>
                <a:ea typeface="ＭＳ Ｐゴシック" panose="020B0600070205080204" pitchFamily="50" charset="-128"/>
              </a:rPr>
              <a:t>うえ、郵送も可</a:t>
            </a:r>
            <a:r>
              <a:rPr lang="ja-JP" altLang="en-US" dirty="0">
                <a:solidFill>
                  <a:prstClr val="black"/>
                </a:solidFill>
                <a:latin typeface="Calibri"/>
                <a:ea typeface="ＭＳ Ｐゴシック" panose="020B0600070205080204" pitchFamily="50" charset="-128"/>
              </a:rPr>
              <a:t>）</a:t>
            </a:r>
            <a:endParaRPr lang="en-US" altLang="ja-JP" dirty="0">
              <a:solidFill>
                <a:prstClr val="black"/>
              </a:solidFill>
              <a:latin typeface="Calibri"/>
              <a:ea typeface="ＭＳ Ｐゴシック" panose="020B0600070205080204" pitchFamily="50" charset="-128"/>
            </a:endParaRPr>
          </a:p>
          <a:p>
            <a:endParaRPr lang="en-US" altLang="ja-JP" sz="1000" dirty="0">
              <a:solidFill>
                <a:prstClr val="black"/>
              </a:solidFill>
              <a:latin typeface="Calibri"/>
              <a:ea typeface="ＭＳ Ｐゴシック" panose="020B0600070205080204" pitchFamily="50" charset="-128"/>
            </a:endParaRPr>
          </a:p>
          <a:p>
            <a:r>
              <a:rPr lang="ja-JP" altLang="en-US" dirty="0">
                <a:solidFill>
                  <a:prstClr val="black"/>
                </a:solidFill>
                <a:latin typeface="Calibri"/>
                <a:ea typeface="ＭＳ Ｐゴシック" panose="020B0600070205080204" pitchFamily="50" charset="-128"/>
              </a:rPr>
              <a:t>　</a:t>
            </a:r>
            <a:r>
              <a:rPr lang="ja-JP" altLang="en-US" dirty="0">
                <a:solidFill>
                  <a:prstClr val="black"/>
                </a:solidFill>
                <a:latin typeface="ＭＳ Ｐ明朝" panose="02020600040205080304" pitchFamily="18" charset="-128"/>
                <a:ea typeface="ＭＳ Ｐ明朝" panose="02020600040205080304" pitchFamily="18" charset="-128"/>
              </a:rPr>
              <a:t>〒</a:t>
            </a:r>
            <a:r>
              <a:rPr lang="en-US" altLang="ja-JP" dirty="0">
                <a:solidFill>
                  <a:prstClr val="black"/>
                </a:solidFill>
                <a:latin typeface="ＭＳ Ｐ明朝" panose="02020600040205080304" pitchFamily="18" charset="-128"/>
                <a:ea typeface="ＭＳ Ｐ明朝" panose="02020600040205080304" pitchFamily="18" charset="-128"/>
              </a:rPr>
              <a:t>507-8787</a:t>
            </a:r>
            <a:r>
              <a:rPr lang="ja-JP" altLang="en-US" dirty="0">
                <a:solidFill>
                  <a:prstClr val="black"/>
                </a:solidFill>
                <a:latin typeface="ＭＳ Ｐ明朝" panose="02020600040205080304" pitchFamily="18" charset="-128"/>
                <a:ea typeface="ＭＳ Ｐ明朝" panose="02020600040205080304" pitchFamily="18" charset="-128"/>
              </a:rPr>
              <a:t>　岐阜県多治見市音羽町</a:t>
            </a:r>
            <a:r>
              <a:rPr lang="en-US" altLang="ja-JP" dirty="0">
                <a:solidFill>
                  <a:prstClr val="black"/>
                </a:solidFill>
                <a:latin typeface="ＭＳ Ｐ明朝" panose="02020600040205080304" pitchFamily="18" charset="-128"/>
                <a:ea typeface="ＭＳ Ｐ明朝" panose="02020600040205080304" pitchFamily="18" charset="-128"/>
              </a:rPr>
              <a:t>1</a:t>
            </a:r>
            <a:r>
              <a:rPr lang="ja-JP" altLang="en-US" dirty="0">
                <a:solidFill>
                  <a:prstClr val="black"/>
                </a:solidFill>
                <a:latin typeface="ＭＳ Ｐ明朝" panose="02020600040205080304" pitchFamily="18" charset="-128"/>
                <a:ea typeface="ＭＳ Ｐ明朝" panose="02020600040205080304" pitchFamily="18" charset="-128"/>
              </a:rPr>
              <a:t>丁目</a:t>
            </a:r>
            <a:r>
              <a:rPr lang="en-US" altLang="ja-JP" dirty="0">
                <a:solidFill>
                  <a:prstClr val="black"/>
                </a:solidFill>
                <a:latin typeface="ＭＳ Ｐ明朝" panose="02020600040205080304" pitchFamily="18" charset="-128"/>
                <a:ea typeface="ＭＳ Ｐ明朝" panose="02020600040205080304" pitchFamily="18" charset="-128"/>
              </a:rPr>
              <a:t>233</a:t>
            </a:r>
            <a:r>
              <a:rPr lang="ja-JP" altLang="en-US" dirty="0">
                <a:solidFill>
                  <a:prstClr val="black"/>
                </a:solidFill>
                <a:latin typeface="ＭＳ Ｐ明朝" panose="02020600040205080304" pitchFamily="18" charset="-128"/>
                <a:ea typeface="ＭＳ Ｐ明朝" panose="02020600040205080304" pitchFamily="18" charset="-128"/>
              </a:rPr>
              <a:t>番地</a:t>
            </a:r>
            <a:endParaRPr lang="en-US" altLang="ja-JP" dirty="0">
              <a:solidFill>
                <a:prstClr val="black"/>
              </a:solidFill>
              <a:latin typeface="ＭＳ Ｐ明朝" panose="02020600040205080304" pitchFamily="18" charset="-128"/>
              <a:ea typeface="ＭＳ Ｐ明朝" panose="02020600040205080304" pitchFamily="18" charset="-128"/>
            </a:endParaRPr>
          </a:p>
          <a:p>
            <a:r>
              <a:rPr lang="ja-JP" altLang="en-US" dirty="0">
                <a:solidFill>
                  <a:prstClr val="black"/>
                </a:solidFill>
                <a:latin typeface="ＭＳ Ｐ明朝" panose="02020600040205080304" pitchFamily="18" charset="-128"/>
                <a:ea typeface="ＭＳ Ｐ明朝" panose="02020600040205080304" pitchFamily="18" charset="-128"/>
              </a:rPr>
              <a:t>　　　　　　　　　多治見市役所　市民福祉部高齢福祉課　介護運営グループ</a:t>
            </a:r>
            <a:endParaRPr lang="en-US" altLang="ja-JP" dirty="0">
              <a:solidFill>
                <a:prstClr val="black"/>
              </a:solidFill>
              <a:latin typeface="ＭＳ Ｐ明朝" panose="02020600040205080304" pitchFamily="18" charset="-128"/>
              <a:ea typeface="ＭＳ Ｐ明朝" panose="02020600040205080304" pitchFamily="18" charset="-128"/>
            </a:endParaRPr>
          </a:p>
          <a:p>
            <a:r>
              <a:rPr lang="ja-JP" altLang="en-US" dirty="0">
                <a:solidFill>
                  <a:prstClr val="black"/>
                </a:solidFill>
                <a:latin typeface="ＭＳ Ｐ明朝" panose="02020600040205080304" pitchFamily="18" charset="-128"/>
                <a:ea typeface="ＭＳ Ｐ明朝" panose="02020600040205080304" pitchFamily="18" charset="-128"/>
              </a:rPr>
              <a:t>　　　　　　　　　</a:t>
            </a:r>
            <a:r>
              <a:rPr lang="en-US" altLang="ja-JP" dirty="0">
                <a:solidFill>
                  <a:prstClr val="black"/>
                </a:solidFill>
                <a:latin typeface="ＭＳ Ｐ明朝" panose="02020600040205080304" pitchFamily="18" charset="-128"/>
                <a:ea typeface="ＭＳ Ｐ明朝" panose="02020600040205080304" pitchFamily="18" charset="-128"/>
              </a:rPr>
              <a:t>TEL</a:t>
            </a:r>
            <a:r>
              <a:rPr lang="ja-JP" altLang="en-US" dirty="0">
                <a:solidFill>
                  <a:prstClr val="black"/>
                </a:solidFill>
                <a:latin typeface="ＭＳ Ｐ明朝" panose="02020600040205080304" pitchFamily="18" charset="-128"/>
                <a:ea typeface="ＭＳ Ｐ明朝" panose="02020600040205080304" pitchFamily="18" charset="-128"/>
              </a:rPr>
              <a:t>　</a:t>
            </a:r>
            <a:r>
              <a:rPr lang="en-US" altLang="ja-JP" dirty="0">
                <a:solidFill>
                  <a:prstClr val="black"/>
                </a:solidFill>
                <a:latin typeface="ＭＳ Ｐ明朝" panose="02020600040205080304" pitchFamily="18" charset="-128"/>
                <a:ea typeface="ＭＳ Ｐ明朝" panose="02020600040205080304" pitchFamily="18" charset="-128"/>
              </a:rPr>
              <a:t>0572-22-1111</a:t>
            </a:r>
            <a:r>
              <a:rPr lang="ja-JP" altLang="en-US" dirty="0">
                <a:solidFill>
                  <a:prstClr val="black"/>
                </a:solidFill>
                <a:latin typeface="ＭＳ Ｐ明朝" panose="02020600040205080304" pitchFamily="18" charset="-128"/>
                <a:ea typeface="ＭＳ Ｐ明朝" panose="02020600040205080304" pitchFamily="18" charset="-128"/>
              </a:rPr>
              <a:t>（内線</a:t>
            </a:r>
            <a:r>
              <a:rPr lang="en-US" altLang="ja-JP" dirty="0">
                <a:solidFill>
                  <a:prstClr val="black"/>
                </a:solidFill>
                <a:latin typeface="ＭＳ Ｐ明朝" panose="02020600040205080304" pitchFamily="18" charset="-128"/>
                <a:ea typeface="ＭＳ Ｐ明朝" panose="02020600040205080304" pitchFamily="18" charset="-128"/>
              </a:rPr>
              <a:t>2245</a:t>
            </a:r>
            <a:r>
              <a:rPr lang="ja-JP" altLang="en-US" dirty="0">
                <a:solidFill>
                  <a:prstClr val="black"/>
                </a:solidFill>
                <a:latin typeface="ＭＳ Ｐ明朝" panose="02020600040205080304" pitchFamily="18" charset="-128"/>
                <a:ea typeface="ＭＳ Ｐ明朝" panose="02020600040205080304" pitchFamily="18" charset="-128"/>
              </a:rPr>
              <a:t>）</a:t>
            </a:r>
            <a:endParaRPr lang="en-US" altLang="ja-JP" dirty="0">
              <a:solidFill>
                <a:prstClr val="black"/>
              </a:solidFill>
              <a:latin typeface="ＭＳ Ｐ明朝" panose="02020600040205080304" pitchFamily="18" charset="-128"/>
              <a:ea typeface="ＭＳ Ｐ明朝" panose="02020600040205080304" pitchFamily="18" charset="-128"/>
            </a:endParaRPr>
          </a:p>
          <a:p>
            <a:r>
              <a:rPr lang="ja-JP" altLang="en-US" dirty="0">
                <a:solidFill>
                  <a:prstClr val="black"/>
                </a:solidFill>
                <a:latin typeface="ＭＳ Ｐ明朝" panose="02020600040205080304" pitchFamily="18" charset="-128"/>
                <a:ea typeface="ＭＳ Ｐ明朝" panose="02020600040205080304" pitchFamily="18" charset="-128"/>
              </a:rPr>
              <a:t>　　　　　　　　　</a:t>
            </a:r>
            <a:r>
              <a:rPr lang="en-US" altLang="ja-JP" dirty="0">
                <a:solidFill>
                  <a:prstClr val="black"/>
                </a:solidFill>
                <a:latin typeface="ＭＳ Ｐ明朝" panose="02020600040205080304" pitchFamily="18" charset="-128"/>
                <a:ea typeface="ＭＳ Ｐ明朝" panose="02020600040205080304" pitchFamily="18" charset="-128"/>
              </a:rPr>
              <a:t>TEL</a:t>
            </a:r>
            <a:r>
              <a:rPr lang="ja-JP" altLang="en-US" dirty="0">
                <a:solidFill>
                  <a:prstClr val="black"/>
                </a:solidFill>
                <a:latin typeface="ＭＳ Ｐ明朝" panose="02020600040205080304" pitchFamily="18" charset="-128"/>
                <a:ea typeface="ＭＳ Ｐ明朝" panose="02020600040205080304" pitchFamily="18" charset="-128"/>
              </a:rPr>
              <a:t>　</a:t>
            </a:r>
            <a:r>
              <a:rPr lang="en-US" altLang="ja-JP" dirty="0">
                <a:solidFill>
                  <a:prstClr val="black"/>
                </a:solidFill>
                <a:latin typeface="ＭＳ Ｐ明朝" panose="02020600040205080304" pitchFamily="18" charset="-128"/>
                <a:ea typeface="ＭＳ Ｐ明朝" panose="02020600040205080304" pitchFamily="18" charset="-128"/>
              </a:rPr>
              <a:t>0572-23-5200</a:t>
            </a:r>
            <a:r>
              <a:rPr lang="ja-JP" altLang="en-US" dirty="0">
                <a:solidFill>
                  <a:prstClr val="black"/>
                </a:solidFill>
                <a:latin typeface="ＭＳ Ｐ明朝" panose="02020600040205080304" pitchFamily="18" charset="-128"/>
                <a:ea typeface="ＭＳ Ｐ明朝" panose="02020600040205080304" pitchFamily="18" charset="-128"/>
              </a:rPr>
              <a:t>（直通）　</a:t>
            </a:r>
            <a:endParaRPr lang="en-US" altLang="ja-JP" dirty="0">
              <a:solidFill>
                <a:prstClr val="black"/>
              </a:solidFill>
              <a:latin typeface="ＭＳ Ｐ明朝" panose="02020600040205080304" pitchFamily="18" charset="-128"/>
              <a:ea typeface="ＭＳ Ｐ明朝" panose="02020600040205080304" pitchFamily="18" charset="-128"/>
            </a:endParaRPr>
          </a:p>
          <a:p>
            <a:r>
              <a:rPr lang="ja-JP" altLang="en-US" dirty="0">
                <a:solidFill>
                  <a:prstClr val="black"/>
                </a:solidFill>
                <a:latin typeface="ＭＳ Ｐ明朝" panose="02020600040205080304" pitchFamily="18" charset="-128"/>
                <a:ea typeface="ＭＳ Ｐ明朝" panose="02020600040205080304" pitchFamily="18" charset="-128"/>
              </a:rPr>
              <a:t>　　　　　　　　　</a:t>
            </a:r>
            <a:r>
              <a:rPr lang="en-US" altLang="ja-JP" dirty="0">
                <a:solidFill>
                  <a:prstClr val="black"/>
                </a:solidFill>
                <a:latin typeface="ＭＳ Ｐ明朝" panose="02020600040205080304" pitchFamily="18" charset="-128"/>
                <a:ea typeface="ＭＳ Ｐ明朝" panose="02020600040205080304" pitchFamily="18" charset="-128"/>
              </a:rPr>
              <a:t>FAX</a:t>
            </a:r>
            <a:r>
              <a:rPr lang="ja-JP" altLang="en-US" dirty="0">
                <a:solidFill>
                  <a:prstClr val="black"/>
                </a:solidFill>
                <a:latin typeface="ＭＳ Ｐ明朝" panose="02020600040205080304" pitchFamily="18" charset="-128"/>
                <a:ea typeface="ＭＳ Ｐ明朝" panose="02020600040205080304" pitchFamily="18" charset="-128"/>
              </a:rPr>
              <a:t>　</a:t>
            </a:r>
            <a:r>
              <a:rPr lang="en-US" altLang="ja-JP" dirty="0">
                <a:solidFill>
                  <a:prstClr val="black"/>
                </a:solidFill>
                <a:latin typeface="ＭＳ Ｐ明朝" panose="02020600040205080304" pitchFamily="18" charset="-128"/>
                <a:ea typeface="ＭＳ Ｐ明朝" panose="02020600040205080304" pitchFamily="18" charset="-128"/>
              </a:rPr>
              <a:t>0572-25-6434</a:t>
            </a:r>
          </a:p>
        </p:txBody>
      </p:sp>
      <p:sp>
        <p:nvSpPr>
          <p:cNvPr id="3" name="スライド番号プレースホルダー 2"/>
          <p:cNvSpPr>
            <a:spLocks noGrp="1"/>
          </p:cNvSpPr>
          <p:nvPr>
            <p:ph type="sldNum" sz="quarter" idx="12"/>
          </p:nvPr>
        </p:nvSpPr>
        <p:spPr>
          <a:xfrm>
            <a:off x="8998857" y="6348743"/>
            <a:ext cx="2844800" cy="365125"/>
          </a:xfrm>
        </p:spPr>
        <p:txBody>
          <a:bodyPr/>
          <a:lstStyle/>
          <a:p>
            <a:fld id="{9F680D4E-FE37-416C-A21F-AF7D5B935D2C}" type="slidenum">
              <a:rPr kumimoji="1" lang="ja-JP" altLang="en-US" sz="2400" smtClean="0">
                <a:solidFill>
                  <a:schemeClr val="tx1"/>
                </a:solidFill>
              </a:rPr>
              <a:t>7</a:t>
            </a:fld>
            <a:endParaRPr kumimoji="1" lang="ja-JP" altLang="en-US" sz="2400" dirty="0">
              <a:solidFill>
                <a:schemeClr val="tx1"/>
              </a:solidFill>
            </a:endParaRPr>
          </a:p>
        </p:txBody>
      </p:sp>
    </p:spTree>
    <p:extLst>
      <p:ext uri="{BB962C8B-B14F-4D97-AF65-F5344CB8AC3E}">
        <p14:creationId xmlns:p14="http://schemas.microsoft.com/office/powerpoint/2010/main" val="2015183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Organic</Template>
  <TotalTime>3074</TotalTime>
  <Words>598</Words>
  <PresentationFormat>ワイド画面</PresentationFormat>
  <Paragraphs>84</Paragraphs>
  <Slides>7</Slides>
  <Notes>3</Notes>
  <HiddenSlides>0</HiddenSlides>
  <MMClips>0</MMClips>
  <ScaleCrop>false</ScaleCrop>
  <HeadingPairs>
    <vt:vector baseType="variant" size="6">
      <vt:variant>
        <vt:lpstr>使用されているフォント</vt:lpstr>
      </vt:variant>
      <vt:variant>
        <vt:i4>10</vt:i4>
      </vt:variant>
      <vt:variant>
        <vt:lpstr>テーマ</vt:lpstr>
      </vt:variant>
      <vt:variant>
        <vt:i4>3</vt:i4>
      </vt:variant>
      <vt:variant>
        <vt:lpstr>スライド タイトル</vt:lpstr>
      </vt:variant>
      <vt:variant>
        <vt:i4>7</vt:i4>
      </vt:variant>
    </vt:vector>
  </HeadingPairs>
  <TitlesOfParts>
    <vt:vector baseType="lpstr" size="20">
      <vt:lpstr>ＭＳ Ｐゴシック</vt:lpstr>
      <vt:lpstr>ＭＳ Ｐ明朝</vt:lpstr>
      <vt:lpstr>ＭＳ ゴシック</vt:lpstr>
      <vt:lpstr>游ゴシック</vt:lpstr>
      <vt:lpstr>游ゴシック Light</vt:lpstr>
      <vt:lpstr>游明朝</vt:lpstr>
      <vt:lpstr>Arial</vt:lpstr>
      <vt:lpstr>Calibri</vt:lpstr>
      <vt:lpstr>Garamond</vt:lpstr>
      <vt:lpstr>Times New Roman</vt:lpstr>
      <vt:lpstr>オーガニック</vt:lpstr>
      <vt:lpstr>Office テーマ</vt:lpstr>
      <vt:lpstr>Office ​​テーマ</vt:lpstr>
      <vt:lpstr>PowerPoint プレゼンテーション</vt:lpstr>
      <vt:lpstr>１．メールアドレス報告のお願い</vt:lpstr>
      <vt:lpstr>２．多治見市高齢者福祉施設等物価高騰対策支援金について</vt:lpstr>
      <vt:lpstr>３．電子申請・届出システムの運用について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2025-07-25T00:50:12Z</cp:lastPrinted>
  <dcterms:created xsi:type="dcterms:W3CDTF">2024-06-11T04:22:04Z</dcterms:created>
  <dcterms:modified xsi:type="dcterms:W3CDTF">2025-07-25T00:57:52Z</dcterms:modified>
</cp:coreProperties>
</file>