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8"/>
  </p:notesMasterIdLst>
  <p:handoutMasterIdLst>
    <p:handoutMasterId r:id="rId19"/>
  </p:handoutMasterIdLst>
  <p:sldIdLst>
    <p:sldId id="304" r:id="rId2"/>
    <p:sldId id="258" r:id="rId3"/>
    <p:sldId id="343" r:id="rId4"/>
    <p:sldId id="339" r:id="rId5"/>
    <p:sldId id="345" r:id="rId6"/>
    <p:sldId id="340" r:id="rId7"/>
    <p:sldId id="344" r:id="rId8"/>
    <p:sldId id="341" r:id="rId9"/>
    <p:sldId id="346" r:id="rId10"/>
    <p:sldId id="342" r:id="rId11"/>
    <p:sldId id="307" r:id="rId12"/>
    <p:sldId id="306" r:id="rId13"/>
    <p:sldId id="336" r:id="rId14"/>
    <p:sldId id="338" r:id="rId15"/>
    <p:sldId id="347" r:id="rId16"/>
    <p:sldId id="348"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p:scale>
          <a:sx n="80" d="100"/>
          <a:sy n="80" d="100"/>
        </p:scale>
        <p:origin x="294" y="-198"/>
      </p:cViewPr>
      <p:guideLst/>
    </p:cSldViewPr>
  </p:slideViewPr>
  <p:notesTextViewPr>
    <p:cViewPr>
      <p:scale>
        <a:sx n="1" d="1"/>
        <a:sy n="1" d="1"/>
      </p:scale>
      <p:origin x="0" y="0"/>
    </p:cViewPr>
  </p:notesTextViewPr>
  <p:notesViewPr>
    <p:cSldViewPr snapToGrid="0">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4981"/>
          </a:xfrm>
          <a:prstGeom prst="rect">
            <a:avLst/>
          </a:prstGeom>
        </p:spPr>
        <p:txBody>
          <a:bodyPr vert="horz" lIns="91440" tIns="45720" rIns="91440" bIns="45720" rtlCol="0"/>
          <a:lstStyle>
            <a:lvl1pPr algn="r">
              <a:defRPr sz="1200"/>
            </a:lvl1pPr>
          </a:lstStyle>
          <a:p>
            <a:r>
              <a:rPr kumimoji="1" lang="ja-JP" altLang="en-US" smtClean="0"/>
              <a:t>資料３</a:t>
            </a:r>
            <a:endParaRPr kumimoji="1" lang="ja-JP" altLang="en-US"/>
          </a:p>
        </p:txBody>
      </p:sp>
      <p:sp>
        <p:nvSpPr>
          <p:cNvPr id="4" name="フッター プレースホルダー 3"/>
          <p:cNvSpPr>
            <a:spLocks noGrp="1"/>
          </p:cNvSpPr>
          <p:nvPr>
            <p:ph type="ftr" sz="quarter" idx="2"/>
          </p:nvPr>
        </p:nvSpPr>
        <p:spPr>
          <a:xfrm>
            <a:off x="1" y="9371332"/>
            <a:ext cx="2919413" cy="494981"/>
          </a:xfrm>
          <a:prstGeom prst="rect">
            <a:avLst/>
          </a:prstGeom>
        </p:spPr>
        <p:txBody>
          <a:bodyPr vert="horz" lIns="91440" tIns="45720" rIns="91440" bIns="45720" rtlCol="0" anchor="b"/>
          <a:lstStyle>
            <a:lvl1pPr algn="l">
              <a:defRPr sz="1200"/>
            </a:lvl1p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
        <p:nvSpPr>
          <p:cNvPr id="5" name="スライド番号プレースホルダー 4"/>
          <p:cNvSpPr>
            <a:spLocks noGrp="1"/>
          </p:cNvSpPr>
          <p:nvPr>
            <p:ph type="sldNum" sz="quarter" idx="3"/>
          </p:nvPr>
        </p:nvSpPr>
        <p:spPr>
          <a:xfrm>
            <a:off x="3814763" y="9371332"/>
            <a:ext cx="2919412" cy="494981"/>
          </a:xfrm>
          <a:prstGeom prst="rect">
            <a:avLst/>
          </a:prstGeom>
        </p:spPr>
        <p:txBody>
          <a:bodyPr vert="horz" lIns="91440" tIns="45720" rIns="91440" bIns="45720" rtlCol="0" anchor="b"/>
          <a:lstStyle>
            <a:lvl1pPr algn="r">
              <a:defRPr sz="1200"/>
            </a:lvl1pPr>
          </a:lstStyle>
          <a:p>
            <a:fld id="{31889F63-842E-41FC-B5D8-7C3A38FA7C1F}" type="slidenum">
              <a:rPr kumimoji="1" lang="ja-JP" altLang="en-US" smtClean="0"/>
              <a:t>‹#›</a:t>
            </a:fld>
            <a:endParaRPr kumimoji="1" lang="ja-JP" altLang="en-US"/>
          </a:p>
        </p:txBody>
      </p:sp>
    </p:spTree>
    <p:extLst>
      <p:ext uri="{BB962C8B-B14F-4D97-AF65-F5344CB8AC3E}">
        <p14:creationId xmlns:p14="http://schemas.microsoft.com/office/powerpoint/2010/main" val="99187645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r>
              <a:rPr kumimoji="1" lang="ja-JP" altLang="en-US" smtClean="0"/>
              <a:t>資料３</a:t>
            </a:r>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40" tIns="45720" rIns="91440" bIns="45720" rtlCol="0" anchor="b"/>
          <a:lstStyle>
            <a:lvl1pPr algn="l">
              <a:defRPr sz="1200"/>
            </a:lvl1p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1440" tIns="45720" rIns="91440" bIns="45720" rtlCol="0" anchor="b"/>
          <a:lstStyle>
            <a:lvl1pPr algn="r">
              <a:defRPr sz="1200"/>
            </a:lvl1pPr>
          </a:lstStyle>
          <a:p>
            <a:fld id="{76671D0F-1599-45AC-86F0-5734C69D958C}" type="slidenum">
              <a:rPr kumimoji="1" lang="ja-JP" altLang="en-US" smtClean="0"/>
              <a:t>‹#›</a:t>
            </a:fld>
            <a:endParaRPr kumimoji="1" lang="ja-JP" altLang="en-US"/>
          </a:p>
        </p:txBody>
      </p:sp>
    </p:spTree>
    <p:extLst>
      <p:ext uri="{BB962C8B-B14F-4D97-AF65-F5344CB8AC3E}">
        <p14:creationId xmlns:p14="http://schemas.microsoft.com/office/powerpoint/2010/main" val="156412416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340879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2</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246131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11</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138902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12</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387199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13</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67445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671D0F-1599-45AC-86F0-5734C69D958C}" type="slidenum">
              <a:rPr kumimoji="1" lang="ja-JP" altLang="en-US" smtClean="0"/>
              <a:t>14</a:t>
            </a:fld>
            <a:endParaRPr kumimoji="1" lang="ja-JP" altLang="en-US"/>
          </a:p>
        </p:txBody>
      </p:sp>
      <p:sp>
        <p:nvSpPr>
          <p:cNvPr id="5" name="日付プレースホルダー 4"/>
          <p:cNvSpPr>
            <a:spLocks noGrp="1"/>
          </p:cNvSpPr>
          <p:nvPr>
            <p:ph type="dt" idx="11"/>
          </p:nvPr>
        </p:nvSpPr>
        <p:spPr/>
        <p:txBody>
          <a:bodyPr/>
          <a:lstStyle/>
          <a:p>
            <a:r>
              <a:rPr kumimoji="1" lang="ja-JP" altLang="en-US" smtClean="0"/>
              <a:t>資料３</a:t>
            </a:r>
            <a:endParaRPr kumimoji="1" lang="ja-JP" altLang="en-US"/>
          </a:p>
        </p:txBody>
      </p:sp>
      <p:sp>
        <p:nvSpPr>
          <p:cNvPr id="6" name="フッター プレースホルダー 5"/>
          <p:cNvSpPr>
            <a:spLocks noGrp="1"/>
          </p:cNvSpPr>
          <p:nvPr>
            <p:ph type="ftr" sz="quarter" idx="12"/>
          </p:nvPr>
        </p:nvSpPr>
        <p:spPr/>
        <p:txBody>
          <a:bodyPr/>
          <a:lstStyle/>
          <a:p>
            <a:r>
              <a:rPr kumimoji="1" lang="ja-JP" altLang="en-US" smtClean="0"/>
              <a:t>令和</a:t>
            </a:r>
            <a:r>
              <a:rPr kumimoji="1" lang="en-US" altLang="ja-JP" smtClean="0"/>
              <a:t>6</a:t>
            </a:r>
            <a:r>
              <a:rPr kumimoji="1" lang="ja-JP" altLang="en-US" smtClean="0"/>
              <a:t>年度　介護報酬改定等について</a:t>
            </a:r>
            <a:endParaRPr kumimoji="1" lang="ja-JP" altLang="en-US"/>
          </a:p>
        </p:txBody>
      </p:sp>
    </p:spTree>
    <p:extLst>
      <p:ext uri="{BB962C8B-B14F-4D97-AF65-F5344CB8AC3E}">
        <p14:creationId xmlns:p14="http://schemas.microsoft.com/office/powerpoint/2010/main" val="2499123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84CA7C-DFAC-4525-BB32-3393E3BF4C0B}" type="datetime1">
              <a:rPr kumimoji="1" lang="ja-JP" altLang="en-US" smtClean="0"/>
              <a:t>2025/7/24</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48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53F6A72-9832-4E44-9383-C5F3F92E2CDC}"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5303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B51F9B4-5B21-4794-88BE-DF06758623FD}"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42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1EFECD-D15B-4284-B75A-EFC38E9BD98F}"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985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C012A91-44E9-483D-AA15-093C90A4BB76}"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396754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62DF954-D6F2-49D5-9A71-B152F27933E9}"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00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95A15D4-6190-4617-BD32-816D9A08A0DA}"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79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7F97B06-68FD-4DBC-A97D-5EF1B9D4C187}"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02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AC0DBF2-33C5-4B05-ABFD-88EA18594B21}"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15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1C07196F-F736-4F3D-8A8A-EB2E2A697E8D}"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40710" y="5871633"/>
            <a:ext cx="542697" cy="279400"/>
          </a:xfrm>
        </p:spPr>
        <p:txBody>
          <a:bodyPr/>
          <a:lstStyle>
            <a:lvl1pPr>
              <a:defRPr sz="2400">
                <a:latin typeface="+mj-ea"/>
                <a:ea typeface="+mj-ea"/>
              </a:defRPr>
            </a:lvl1pPr>
          </a:lstStyle>
          <a:p>
            <a:fld id="{8EBDE206-D6BB-43C1-AF2B-8FCB65C1D8D6}" type="slidenum">
              <a:rPr lang="ja-JP" altLang="en-US" smtClean="0"/>
              <a:pPr/>
              <a:t>‹#›</a:t>
            </a:fld>
            <a:endParaRPr lang="ja-JP" altLang="en-US" dirty="0"/>
          </a:p>
        </p:txBody>
      </p:sp>
    </p:spTree>
    <p:extLst>
      <p:ext uri="{BB962C8B-B14F-4D97-AF65-F5344CB8AC3E}">
        <p14:creationId xmlns:p14="http://schemas.microsoft.com/office/powerpoint/2010/main" val="39610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201D953-006E-4E70-8FC3-7BCCD2AF0D23}" type="datetime1">
              <a:rPr kumimoji="1" lang="ja-JP" altLang="en-US" smtClean="0"/>
              <a:t>2025/7/24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15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324EFFB-1074-4829-A36F-0672FF15F389}"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298974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18AA5C7-260E-456B-9E82-F34811412459}" type="datetime1">
              <a:rPr kumimoji="1" lang="ja-JP" altLang="en-US" smtClean="0"/>
              <a:t>2025/7/24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1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289DFA6-4B87-4858-97E9-C5384A6999B0}" type="datetime1">
              <a:rPr kumimoji="1" lang="ja-JP" altLang="en-US" smtClean="0"/>
              <a:t>2025/7/24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79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2096F-90BA-4D32-8C49-3B4860A98C86}" type="datetime1">
              <a:rPr kumimoji="1" lang="ja-JP" altLang="en-US" smtClean="0"/>
              <a:t>2025/7/24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142202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FA2174B-53F2-43EE-8DAF-6DCA038702FA}"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6644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779716-9FB5-49F2-82DF-41FD738A5C57}" type="datetime1">
              <a:rPr kumimoji="1" lang="ja-JP" altLang="en-US" smtClean="0"/>
              <a:t>2025/7/24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213240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27734F-B3B0-403F-937F-ADF22C931ACA}" type="datetime1">
              <a:rPr kumimoji="1" lang="ja-JP" altLang="en-US" smtClean="0"/>
              <a:t>2025/7/24</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BDE206-D6BB-43C1-AF2B-8FCB65C1D8D6}" type="slidenum">
              <a:rPr kumimoji="1" lang="ja-JP" altLang="en-US" smtClean="0"/>
              <a:t>‹#›</a:t>
            </a:fld>
            <a:endParaRPr kumimoji="1" lang="ja-JP" altLang="en-US"/>
          </a:p>
        </p:txBody>
      </p:sp>
    </p:spTree>
    <p:extLst>
      <p:ext uri="{BB962C8B-B14F-4D97-AF65-F5344CB8AC3E}">
        <p14:creationId xmlns:p14="http://schemas.microsoft.com/office/powerpoint/2010/main" val="416256854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hf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64983" y="4389120"/>
            <a:ext cx="5432456" cy="871901"/>
          </a:xfrm>
        </p:spPr>
        <p:txBody>
          <a:bodyPr/>
          <a:lstStyle/>
          <a:p>
            <a:r>
              <a:rPr kumimoji="1" lang="en-US" altLang="ja-JP" sz="2000" b="1" dirty="0" smtClean="0">
                <a:latin typeface="+mj-ea"/>
              </a:rPr>
              <a:t/>
            </a:r>
            <a:br>
              <a:rPr kumimoji="1" lang="en-US" altLang="ja-JP" sz="2000" b="1" dirty="0" smtClean="0">
                <a:latin typeface="+mj-ea"/>
              </a:rPr>
            </a:br>
            <a:r>
              <a:rPr lang="ja-JP" altLang="en-US" sz="2000" b="1" dirty="0">
                <a:latin typeface="+mj-ea"/>
              </a:rPr>
              <a:t>多治見市役所　</a:t>
            </a:r>
            <a:r>
              <a:rPr lang="ja-JP" altLang="en-US" sz="2000" b="1" dirty="0" smtClean="0">
                <a:solidFill>
                  <a:schemeClr val="tx1"/>
                </a:solidFill>
                <a:latin typeface="+mj-ea"/>
              </a:rPr>
              <a:t>市民</a:t>
            </a:r>
            <a:r>
              <a:rPr lang="ja-JP" altLang="en-US" sz="2000" b="1" dirty="0" smtClean="0">
                <a:latin typeface="+mj-ea"/>
              </a:rPr>
              <a:t>福祉部</a:t>
            </a:r>
            <a:r>
              <a:rPr lang="ja-JP" altLang="en-US" sz="2000" b="1" dirty="0">
                <a:latin typeface="+mj-ea"/>
              </a:rPr>
              <a:t>　高齢</a:t>
            </a:r>
            <a:r>
              <a:rPr lang="ja-JP" altLang="en-US" sz="2000" b="1" dirty="0" smtClean="0">
                <a:latin typeface="+mj-ea"/>
              </a:rPr>
              <a:t>福祉課</a:t>
            </a:r>
            <a:endParaRPr kumimoji="1" lang="ja-JP" altLang="en-US" sz="2000" b="1" dirty="0">
              <a:latin typeface="+mj-ea"/>
            </a:endParaRPr>
          </a:p>
        </p:txBody>
      </p:sp>
      <p:sp>
        <p:nvSpPr>
          <p:cNvPr id="3" name="テキスト ボックス 2"/>
          <p:cNvSpPr txBox="1"/>
          <p:nvPr/>
        </p:nvSpPr>
        <p:spPr>
          <a:xfrm>
            <a:off x="3003610" y="1739111"/>
            <a:ext cx="6127326" cy="1631216"/>
          </a:xfrm>
          <a:prstGeom prst="rect">
            <a:avLst/>
          </a:prstGeom>
          <a:noFill/>
        </p:spPr>
        <p:txBody>
          <a:bodyPr wrap="square" rtlCol="0">
            <a:spAutoFit/>
          </a:bodyPr>
          <a:lstStyle/>
          <a:p>
            <a:pPr algn="ctr"/>
            <a:r>
              <a:rPr lang="ja-JP" altLang="en-US" sz="3600" b="1" dirty="0" smtClean="0">
                <a:latin typeface="+mj-ea"/>
                <a:ea typeface="+mj-ea"/>
              </a:rPr>
              <a:t>令和７年度</a:t>
            </a:r>
            <a:r>
              <a:rPr lang="ja-JP" altLang="en-US" sz="3600" b="1" dirty="0">
                <a:latin typeface="+mj-ea"/>
                <a:ea typeface="+mj-ea"/>
              </a:rPr>
              <a:t/>
            </a:r>
            <a:br>
              <a:rPr lang="ja-JP" altLang="en-US" sz="3600" b="1" dirty="0">
                <a:latin typeface="+mj-ea"/>
                <a:ea typeface="+mj-ea"/>
              </a:rPr>
            </a:br>
            <a:r>
              <a:rPr lang="ja-JP" altLang="en-US" sz="3600" b="1" dirty="0" smtClean="0">
                <a:latin typeface="+mj-ea"/>
                <a:ea typeface="+mj-ea"/>
              </a:rPr>
              <a:t>介護サービス事業所集団指導</a:t>
            </a:r>
            <a:endParaRPr lang="en-US" altLang="ja-JP" sz="3600" b="1" dirty="0" smtClean="0">
              <a:latin typeface="+mj-ea"/>
              <a:ea typeface="+mj-ea"/>
            </a:endParaRPr>
          </a:p>
          <a:p>
            <a:pPr algn="ctr"/>
            <a:r>
              <a:rPr lang="ja-JP" altLang="en-US" sz="2800" dirty="0" smtClean="0">
                <a:latin typeface="+mj-ea"/>
                <a:ea typeface="+mj-ea"/>
              </a:rPr>
              <a:t>（地域</a:t>
            </a:r>
            <a:r>
              <a:rPr kumimoji="1" lang="ja-JP" altLang="en-US" sz="2800" dirty="0" smtClean="0">
                <a:latin typeface="+mj-ea"/>
                <a:ea typeface="+mj-ea"/>
              </a:rPr>
              <a:t>密着・総合事業編）</a:t>
            </a:r>
            <a:endParaRPr kumimoji="1" lang="ja-JP" altLang="en-US" sz="2800" dirty="0">
              <a:latin typeface="+mj-ea"/>
              <a:ea typeface="+mj-ea"/>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1</a:t>
            </a:fld>
            <a:endParaRPr kumimoji="1" lang="ja-JP" altLang="en-US"/>
          </a:p>
        </p:txBody>
      </p:sp>
    </p:spTree>
    <p:extLst>
      <p:ext uri="{BB962C8B-B14F-4D97-AF65-F5344CB8AC3E}">
        <p14:creationId xmlns:p14="http://schemas.microsoft.com/office/powerpoint/2010/main" val="4248045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４．「書面掲示」規制の見直し</a:t>
            </a:r>
            <a:r>
              <a:rPr lang="en-US" altLang="ja-JP" dirty="0">
                <a:solidFill>
                  <a:schemeClr val="tx1"/>
                </a:solidFill>
              </a:rPr>
              <a:t/>
            </a:r>
            <a:br>
              <a:rPr lang="en-US" altLang="ja-JP" dirty="0">
                <a:solidFill>
                  <a:schemeClr val="tx1"/>
                </a:solidFill>
              </a:rPr>
            </a:br>
            <a:r>
              <a:rPr lang="ja-JP" altLang="en-US" b="1" dirty="0">
                <a:solidFill>
                  <a:schemeClr val="tx1"/>
                </a:solidFill>
              </a:rPr>
              <a:t>（事業所で</a:t>
            </a:r>
            <a:r>
              <a:rPr lang="ja-JP" altLang="en-US" b="1" dirty="0" smtClean="0">
                <a:solidFill>
                  <a:schemeClr val="tx1"/>
                </a:solidFill>
              </a:rPr>
              <a:t>対応が必要な事項</a:t>
            </a:r>
            <a:r>
              <a:rPr lang="ja-JP" altLang="en-US" b="1" dirty="0">
                <a:solidFill>
                  <a:schemeClr val="tx1"/>
                </a:solidFill>
              </a:rPr>
              <a:t>）</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運営規定の概要等の重要事項等について「書面掲示」に加え、重要事項等の情報をウェブサイト等に掲載、公表</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　 ⇒法人ホーム</a:t>
            </a:r>
            <a:r>
              <a:rPr lang="ja-JP" altLang="en-US" dirty="0" smtClean="0">
                <a:solidFill>
                  <a:schemeClr val="tx1"/>
                </a:solidFill>
                <a:latin typeface="ＭＳ Ｐゴシック" panose="020B0600070205080204" pitchFamily="50" charset="-128"/>
                <a:ea typeface="ＭＳ Ｐゴシック" panose="020B0600070205080204" pitchFamily="50" charset="-128"/>
              </a:rPr>
              <a:t>ページ等</a:t>
            </a:r>
            <a:r>
              <a:rPr lang="ja-JP" altLang="en-US" dirty="0">
                <a:solidFill>
                  <a:schemeClr val="tx1"/>
                </a:solidFill>
                <a:latin typeface="ＭＳ Ｐゴシック" panose="020B0600070205080204" pitchFamily="50" charset="-128"/>
                <a:ea typeface="ＭＳ Ｐゴシック" panose="020B0600070205080204" pitchFamily="50" charset="-128"/>
              </a:rPr>
              <a:t>又</a:t>
            </a:r>
            <a:r>
              <a:rPr lang="ja-JP" altLang="en-US" dirty="0" smtClean="0">
                <a:solidFill>
                  <a:schemeClr val="tx1"/>
                </a:solidFill>
                <a:latin typeface="ＭＳ Ｐゴシック" panose="020B0600070205080204" pitchFamily="50" charset="-128"/>
                <a:ea typeface="ＭＳ Ｐゴシック" panose="020B0600070205080204" pitchFamily="50" charset="-128"/>
              </a:rPr>
              <a:t>は介護サービス情報公表システムへ掲載</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10</a:t>
            </a:fld>
            <a:endParaRPr kumimoji="1" lang="ja-JP" altLang="en-US"/>
          </a:p>
        </p:txBody>
      </p:sp>
    </p:spTree>
    <p:extLst>
      <p:ext uri="{BB962C8B-B14F-4D97-AF65-F5344CB8AC3E}">
        <p14:creationId xmlns:p14="http://schemas.microsoft.com/office/powerpoint/2010/main" val="3763820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01658" y="780275"/>
            <a:ext cx="7553671" cy="461665"/>
          </a:xfrm>
          <a:prstGeom prst="rect">
            <a:avLst/>
          </a:prstGeom>
          <a:solidFill>
            <a:schemeClr val="accent3">
              <a:lumMod val="40000"/>
              <a:lumOff val="60000"/>
            </a:schemeClr>
          </a:solidFill>
        </p:spPr>
        <p:txBody>
          <a:bodyPr wrap="none" rtlCol="0">
            <a:spAutoFit/>
          </a:bodyPr>
          <a:lstStyle/>
          <a:p>
            <a:r>
              <a:rPr kumimoji="1" lang="ja-JP" altLang="en-US" sz="2400" b="1" dirty="0" smtClean="0">
                <a:latin typeface="+mj-ea"/>
                <a:ea typeface="+mj-ea"/>
              </a:rPr>
              <a:t>介護サービス事業所への運営指導・監査の基本的な考え</a:t>
            </a:r>
            <a:endParaRPr kumimoji="1" lang="ja-JP" altLang="en-US" sz="2400" b="1" dirty="0">
              <a:latin typeface="+mj-ea"/>
              <a:ea typeface="+mj-ea"/>
            </a:endParaRPr>
          </a:p>
        </p:txBody>
      </p:sp>
      <p:sp>
        <p:nvSpPr>
          <p:cNvPr id="6" name="正方形/長方形 5"/>
          <p:cNvSpPr/>
          <p:nvPr/>
        </p:nvSpPr>
        <p:spPr>
          <a:xfrm>
            <a:off x="1376363" y="1575911"/>
            <a:ext cx="9296400" cy="1200329"/>
          </a:xfrm>
          <a:prstGeom prst="rect">
            <a:avLst/>
          </a:prstGeom>
          <a:ln w="69850" cmpd="dbl">
            <a:solidFill>
              <a:schemeClr val="accent3">
                <a:lumMod val="60000"/>
                <a:lumOff val="40000"/>
              </a:schemeClr>
            </a:solidFill>
          </a:ln>
        </p:spPr>
        <p:txBody>
          <a:bodyPr wrap="square">
            <a:spAutoFit/>
          </a:bodyPr>
          <a:lstStyle/>
          <a:p>
            <a:r>
              <a:rPr lang="ja-JP" altLang="en-US" dirty="0">
                <a:latin typeface="+mj-ea"/>
                <a:ea typeface="+mj-ea"/>
              </a:rPr>
              <a:t>介護サービス</a:t>
            </a:r>
            <a:r>
              <a:rPr lang="ja-JP" altLang="en-US" dirty="0" smtClean="0">
                <a:latin typeface="+mj-ea"/>
                <a:ea typeface="+mj-ea"/>
              </a:rPr>
              <a:t>事業所は人員、設備</a:t>
            </a:r>
            <a:r>
              <a:rPr lang="ja-JP" altLang="en-US" dirty="0">
                <a:latin typeface="+mj-ea"/>
                <a:ea typeface="+mj-ea"/>
              </a:rPr>
              <a:t>及び運営に関する基準等に</a:t>
            </a:r>
            <a:r>
              <a:rPr lang="ja-JP" altLang="en-US" dirty="0" smtClean="0">
                <a:latin typeface="+mj-ea"/>
                <a:ea typeface="+mj-ea"/>
              </a:rPr>
              <a:t>適合</a:t>
            </a:r>
            <a:r>
              <a:rPr lang="ja-JP" altLang="en-US" dirty="0">
                <a:latin typeface="+mj-ea"/>
                <a:ea typeface="+mj-ea"/>
              </a:rPr>
              <a:t>しているか自主点検を</a:t>
            </a:r>
            <a:r>
              <a:rPr lang="ja-JP" altLang="en-US" dirty="0" smtClean="0">
                <a:latin typeface="+mj-ea"/>
                <a:ea typeface="+mj-ea"/>
              </a:rPr>
              <a:t>行</a:t>
            </a:r>
            <a:r>
              <a:rPr lang="ja-JP" altLang="en-US" dirty="0">
                <a:latin typeface="+mj-ea"/>
                <a:ea typeface="+mj-ea"/>
              </a:rPr>
              <a:t>い</a:t>
            </a:r>
            <a:r>
              <a:rPr lang="ja-JP" altLang="en-US" dirty="0" smtClean="0">
                <a:latin typeface="+mj-ea"/>
                <a:ea typeface="+mj-ea"/>
              </a:rPr>
              <a:t>、</a:t>
            </a:r>
            <a:r>
              <a:rPr lang="ja-JP" altLang="en-US" dirty="0">
                <a:latin typeface="+mj-ea"/>
                <a:ea typeface="+mj-ea"/>
              </a:rPr>
              <a:t>介護</a:t>
            </a:r>
            <a:r>
              <a:rPr lang="ja-JP" altLang="en-US" dirty="0" smtClean="0">
                <a:latin typeface="+mj-ea"/>
                <a:ea typeface="+mj-ea"/>
              </a:rPr>
              <a:t>サービス</a:t>
            </a:r>
            <a:r>
              <a:rPr lang="ja-JP" altLang="en-US" dirty="0">
                <a:latin typeface="+mj-ea"/>
                <a:ea typeface="+mj-ea"/>
              </a:rPr>
              <a:t>の質の向上</a:t>
            </a:r>
            <a:r>
              <a:rPr lang="ja-JP" altLang="en-US" dirty="0" smtClean="0">
                <a:latin typeface="+mj-ea"/>
                <a:ea typeface="+mj-ea"/>
              </a:rPr>
              <a:t>を目指して</a:t>
            </a:r>
            <a:r>
              <a:rPr lang="ja-JP" altLang="en-US" dirty="0">
                <a:latin typeface="+mj-ea"/>
                <a:ea typeface="+mj-ea"/>
              </a:rPr>
              <a:t>いくことが求められています</a:t>
            </a:r>
            <a:r>
              <a:rPr lang="ja-JP" altLang="en-US" dirty="0" smtClean="0">
                <a:latin typeface="+mj-ea"/>
                <a:ea typeface="+mj-ea"/>
              </a:rPr>
              <a:t>。</a:t>
            </a:r>
            <a:endParaRPr lang="en-US" altLang="ja-JP" dirty="0" smtClean="0">
              <a:latin typeface="+mj-ea"/>
              <a:ea typeface="+mj-ea"/>
            </a:endParaRPr>
          </a:p>
          <a:p>
            <a:r>
              <a:rPr lang="ja-JP" altLang="en-US" dirty="0" smtClean="0">
                <a:latin typeface="+mj-ea"/>
                <a:ea typeface="+mj-ea"/>
              </a:rPr>
              <a:t>そのなか</a:t>
            </a:r>
            <a:r>
              <a:rPr lang="ja-JP" altLang="en-US" dirty="0">
                <a:latin typeface="+mj-ea"/>
                <a:ea typeface="+mj-ea"/>
              </a:rPr>
              <a:t>で</a:t>
            </a:r>
            <a:r>
              <a:rPr lang="ja-JP" altLang="en-US" dirty="0" smtClean="0">
                <a:latin typeface="+mj-ea"/>
                <a:ea typeface="+mj-ea"/>
              </a:rPr>
              <a:t>、当市は介護サービス事業所において適正な事業の運営がなされているかを確認するために、運営指導</a:t>
            </a:r>
            <a:r>
              <a:rPr lang="ja-JP" altLang="en-US" dirty="0">
                <a:latin typeface="+mj-ea"/>
                <a:ea typeface="+mj-ea"/>
              </a:rPr>
              <a:t>及</a:t>
            </a:r>
            <a:r>
              <a:rPr lang="ja-JP" altLang="en-US" dirty="0" smtClean="0">
                <a:latin typeface="+mj-ea"/>
                <a:ea typeface="+mj-ea"/>
              </a:rPr>
              <a:t>び監査を行っています。</a:t>
            </a:r>
            <a:endParaRPr lang="ja-JP" altLang="en-US" dirty="0">
              <a:latin typeface="+mj-ea"/>
              <a:ea typeface="+mj-ea"/>
            </a:endParaRPr>
          </a:p>
        </p:txBody>
      </p:sp>
      <p:sp>
        <p:nvSpPr>
          <p:cNvPr id="7" name="テキスト ボックス 6"/>
          <p:cNvSpPr txBox="1"/>
          <p:nvPr/>
        </p:nvSpPr>
        <p:spPr>
          <a:xfrm>
            <a:off x="1376363" y="2776240"/>
            <a:ext cx="10201274" cy="1631216"/>
          </a:xfrm>
          <a:prstGeom prst="rect">
            <a:avLst/>
          </a:prstGeom>
          <a:noFill/>
          <a:ln>
            <a:noFill/>
          </a:ln>
        </p:spPr>
        <p:txBody>
          <a:bodyPr wrap="square" rtlCol="0">
            <a:spAutoFit/>
          </a:bodyPr>
          <a:lstStyle/>
          <a:p>
            <a:endParaRPr kumimoji="1" lang="en-US" altLang="ja-JP" sz="2000" dirty="0" smtClean="0"/>
          </a:p>
          <a:p>
            <a:endParaRPr kumimoji="1" lang="en-US" altLang="ja-JP" sz="2000" dirty="0" smtClean="0"/>
          </a:p>
          <a:p>
            <a:r>
              <a:rPr lang="ja-JP" altLang="en-US" sz="2000" b="1" dirty="0" smtClean="0">
                <a:latin typeface="ＭＳ Ｐゴシック" panose="020B0600070205080204" pitchFamily="50" charset="-128"/>
                <a:ea typeface="ＭＳ Ｐゴシック" panose="020B0600070205080204" pitchFamily="50" charset="-128"/>
              </a:rPr>
              <a:t>運営指導</a:t>
            </a:r>
            <a:r>
              <a:rPr lang="ja-JP" altLang="en-US" sz="2000" dirty="0" smtClean="0">
                <a:latin typeface="ＭＳ Ｐゴシック" panose="020B0600070205080204" pitchFamily="50" charset="-128"/>
                <a:ea typeface="ＭＳ Ｐゴシック" panose="020B0600070205080204" pitchFamily="50" charset="-128"/>
              </a:rPr>
              <a:t>：事業所を訪問し、書類や事業所内の環境等を確認（県と合同の場合あり）</a:t>
            </a:r>
            <a:endParaRPr lang="en-US" altLang="ja-JP" sz="2000" dirty="0" smtClean="0">
              <a:latin typeface="ＭＳ Ｐゴシック" panose="020B0600070205080204" pitchFamily="50" charset="-128"/>
              <a:ea typeface="ＭＳ Ｐゴシック" panose="020B0600070205080204" pitchFamily="50" charset="-128"/>
            </a:endParaRPr>
          </a:p>
          <a:p>
            <a:endParaRPr lang="en-US" altLang="ja-JP" sz="2000" dirty="0" smtClean="0">
              <a:latin typeface="ＭＳ Ｐゴシック" panose="020B0600070205080204" pitchFamily="50" charset="-128"/>
              <a:ea typeface="ＭＳ Ｐゴシック" panose="020B0600070205080204" pitchFamily="50" charset="-128"/>
            </a:endParaRPr>
          </a:p>
          <a:p>
            <a:r>
              <a:rPr kumimoji="1" lang="ja-JP" altLang="en-US" sz="2000" b="1" dirty="0" smtClean="0">
                <a:latin typeface="ＭＳ Ｐゴシック" panose="020B0600070205080204" pitchFamily="50" charset="-128"/>
                <a:ea typeface="ＭＳ Ｐゴシック" panose="020B0600070205080204" pitchFamily="50" charset="-128"/>
              </a:rPr>
              <a:t>監　　　査</a:t>
            </a:r>
            <a:r>
              <a:rPr kumimoji="1" lang="ja-JP" altLang="en-US" sz="2000" dirty="0" smtClean="0">
                <a:latin typeface="ＭＳ Ｐゴシック" panose="020B0600070205080204" pitchFamily="50" charset="-128"/>
                <a:ea typeface="ＭＳ Ｐゴシック" panose="020B0600070205080204" pitchFamily="50" charset="-128"/>
              </a:rPr>
              <a:t>：人員、設備等法令違反がある場合または、その疑いがある場合に実施</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a:xfrm>
            <a:off x="10931416" y="5824621"/>
            <a:ext cx="542697" cy="279400"/>
          </a:xfrm>
        </p:spPr>
        <p:txBody>
          <a:bodyPr/>
          <a:lstStyle/>
          <a:p>
            <a:fld id="{8EBDE206-D6BB-43C1-AF2B-8FCB65C1D8D6}" type="slidenum">
              <a:rPr kumimoji="1" lang="ja-JP" altLang="en-US" sz="2400" smtClean="0">
                <a:latin typeface="+mj-ea"/>
                <a:ea typeface="+mj-ea"/>
              </a:rPr>
              <a:t>11</a:t>
            </a:fld>
            <a:endParaRPr kumimoji="1" lang="ja-JP" altLang="en-US" sz="2400" dirty="0">
              <a:latin typeface="+mj-ea"/>
              <a:ea typeface="+mj-ea"/>
            </a:endParaRPr>
          </a:p>
        </p:txBody>
      </p:sp>
    </p:spTree>
    <p:extLst>
      <p:ext uri="{BB962C8B-B14F-4D97-AF65-F5344CB8AC3E}">
        <p14:creationId xmlns:p14="http://schemas.microsoft.com/office/powerpoint/2010/main" val="3163722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494" y="1014411"/>
            <a:ext cx="7342552" cy="523220"/>
          </a:xfrm>
          <a:prstGeom prst="rect">
            <a:avLst/>
          </a:prstGeom>
          <a:noFill/>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令和</a:t>
            </a:r>
            <a:r>
              <a:rPr lang="ja-JP" altLang="en-US" sz="2800" dirty="0" smtClean="0">
                <a:latin typeface="ＭＳ Ｐゴシック" panose="020B0600070205080204" pitchFamily="50" charset="-128"/>
                <a:ea typeface="ＭＳ Ｐゴシック" panose="020B0600070205080204" pitchFamily="50" charset="-128"/>
              </a:rPr>
              <a:t>６</a:t>
            </a:r>
            <a:r>
              <a:rPr kumimoji="1" lang="ja-JP" altLang="en-US" sz="2800" dirty="0" smtClean="0">
                <a:latin typeface="ＭＳ Ｐゴシック" panose="020B0600070205080204" pitchFamily="50" charset="-128"/>
                <a:ea typeface="ＭＳ Ｐゴシック" panose="020B0600070205080204" pitchFamily="50" charset="-128"/>
              </a:rPr>
              <a:t>年度　集団指導・運営指導の実績</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2227217" y="2119040"/>
            <a:ext cx="7676878" cy="3600986"/>
          </a:xfrm>
          <a:prstGeom prst="rect">
            <a:avLst/>
          </a:prstGeom>
          <a:noFill/>
          <a:ln w="130175" cmpd="dbl">
            <a:solidFill>
              <a:schemeClr val="accent3">
                <a:lumMod val="60000"/>
                <a:lumOff val="40000"/>
              </a:schemeClr>
            </a:solidFill>
          </a:ln>
        </p:spPr>
        <p:txBody>
          <a:bodyPr wrap="square" rtlCol="0">
            <a:spAutoFit/>
          </a:bodyPr>
          <a:lstStyle/>
          <a:p>
            <a:pPr>
              <a:lnSpc>
                <a:spcPct val="150000"/>
              </a:lnSpc>
            </a:pPr>
            <a:r>
              <a:rPr lang="en-US" altLang="ja-JP" sz="2000" dirty="0">
                <a:latin typeface="ＭＳ Ｐゴシック" panose="020B0600070205080204" pitchFamily="50" charset="-128"/>
                <a:ea typeface="ＭＳ Ｐゴシック" panose="020B0600070205080204" pitchFamily="50" charset="-128"/>
              </a:rPr>
              <a:t>【</a:t>
            </a:r>
            <a:r>
              <a:rPr lang="ja-JP" altLang="en-US" sz="2000" dirty="0" smtClean="0">
                <a:latin typeface="ＭＳ Ｐゴシック" panose="020B0600070205080204" pitchFamily="50" charset="-128"/>
                <a:ea typeface="ＭＳ Ｐゴシック" panose="020B0600070205080204" pitchFamily="50" charset="-128"/>
              </a:rPr>
              <a:t>集団指導</a:t>
            </a:r>
            <a:r>
              <a:rPr lang="en-US" altLang="ja-JP" sz="2000" dirty="0" smtClean="0">
                <a:latin typeface="ＭＳ Ｐゴシック" panose="020B0600070205080204" pitchFamily="50" charset="-128"/>
                <a:ea typeface="ＭＳ Ｐゴシック" panose="020B0600070205080204" pitchFamily="50" charset="-128"/>
              </a:rPr>
              <a:t>】</a:t>
            </a:r>
            <a:r>
              <a:rPr kumimoji="1" lang="ja-JP" altLang="en-US" sz="2000" dirty="0" smtClean="0">
                <a:latin typeface="ＭＳ Ｐゴシック" panose="020B0600070205080204" pitchFamily="50" charset="-128"/>
                <a:ea typeface="ＭＳ Ｐゴシック" panose="020B0600070205080204" pitchFamily="50" charset="-128"/>
              </a:rPr>
              <a:t>　</a:t>
            </a:r>
            <a:endParaRPr kumimoji="1"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smtClean="0">
                <a:latin typeface="ＭＳ Ｐゴシック" panose="020B0600070205080204" pitchFamily="50" charset="-128"/>
                <a:ea typeface="ＭＳ Ｐゴシック" panose="020B0600070205080204" pitchFamily="50" charset="-128"/>
              </a:rPr>
              <a:t>合計：</a:t>
            </a:r>
            <a:r>
              <a:rPr lang="en-US" altLang="ja-JP" sz="2000" dirty="0" smtClean="0">
                <a:latin typeface="ＭＳ Ｐゴシック" panose="020B0600070205080204" pitchFamily="50" charset="-128"/>
                <a:ea typeface="ＭＳ Ｐゴシック" panose="020B0600070205080204" pitchFamily="50" charset="-128"/>
              </a:rPr>
              <a:t>102</a:t>
            </a:r>
            <a:r>
              <a:rPr kumimoji="1" lang="ja-JP" altLang="en-US" sz="2000" dirty="0" smtClean="0">
                <a:latin typeface="ＭＳ Ｐゴシック" panose="020B0600070205080204" pitchFamily="50" charset="-128"/>
                <a:ea typeface="ＭＳ Ｐゴシック" panose="020B0600070205080204" pitchFamily="50" charset="-128"/>
              </a:rPr>
              <a:t>施設</a:t>
            </a:r>
            <a:r>
              <a:rPr lang="ja-JP" altLang="en-US" sz="2000" dirty="0" smtClean="0">
                <a:latin typeface="ＭＳ Ｐゴシック" panose="020B0600070205080204" pitchFamily="50" charset="-128"/>
                <a:ea typeface="ＭＳ Ｐゴシック" panose="020B0600070205080204" pitchFamily="50" charset="-128"/>
              </a:rPr>
              <a:t>（参加：</a:t>
            </a:r>
            <a:r>
              <a:rPr lang="en-US" altLang="ja-JP" sz="2000" dirty="0" smtClean="0">
                <a:latin typeface="ＭＳ Ｐゴシック" panose="020B0600070205080204" pitchFamily="50" charset="-128"/>
                <a:ea typeface="ＭＳ Ｐゴシック" panose="020B0600070205080204" pitchFamily="50" charset="-128"/>
              </a:rPr>
              <a:t>117</a:t>
            </a:r>
            <a:r>
              <a:rPr kumimoji="1" lang="ja-JP" altLang="en-US" sz="2000" dirty="0" smtClean="0">
                <a:latin typeface="ＭＳ Ｐゴシック" panose="020B0600070205080204" pitchFamily="50" charset="-128"/>
                <a:ea typeface="ＭＳ Ｐゴシック" panose="020B0600070205080204" pitchFamily="50" charset="-128"/>
              </a:rPr>
              <a:t>名）</a:t>
            </a:r>
            <a:endParaRPr kumimoji="1"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r>
              <a:rPr kumimoji="1" lang="ja-JP" altLang="en-US" sz="2000" dirty="0" smtClean="0">
                <a:latin typeface="ＭＳ Ｐゴシック" panose="020B0600070205080204" pitchFamily="50" charset="-128"/>
                <a:ea typeface="ＭＳ Ｐゴシック" panose="020B0600070205080204" pitchFamily="50" charset="-128"/>
              </a:rPr>
              <a:t>（居宅、地域包括、地域密着、総合事業）</a:t>
            </a:r>
            <a:endParaRPr kumimoji="1"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endParaRPr lang="en-US" altLang="ja-JP" sz="2000" dirty="0">
              <a:latin typeface="ＭＳ Ｐゴシック" panose="020B0600070205080204" pitchFamily="50" charset="-128"/>
              <a:ea typeface="ＭＳ Ｐゴシック" panose="020B0600070205080204" pitchFamily="50" charset="-128"/>
            </a:endParaRPr>
          </a:p>
          <a:p>
            <a:pPr>
              <a:lnSpc>
                <a:spcPct val="150000"/>
              </a:lnSpc>
            </a:pPr>
            <a:r>
              <a:rPr lang="en-US" altLang="ja-JP" sz="2000" dirty="0" smtClean="0">
                <a:latin typeface="ＭＳ Ｐゴシック" panose="020B0600070205080204" pitchFamily="50" charset="-128"/>
                <a:ea typeface="ＭＳ Ｐゴシック" panose="020B0600070205080204" pitchFamily="50" charset="-128"/>
              </a:rPr>
              <a:t>【</a:t>
            </a:r>
            <a:r>
              <a:rPr lang="ja-JP" altLang="en-US" sz="2000" dirty="0" smtClean="0">
                <a:latin typeface="ＭＳ Ｐゴシック" panose="020B0600070205080204" pitchFamily="50" charset="-128"/>
                <a:ea typeface="ＭＳ Ｐゴシック" panose="020B0600070205080204" pitchFamily="50" charset="-128"/>
              </a:rPr>
              <a:t>運営指導</a:t>
            </a:r>
            <a:r>
              <a:rPr lang="en-US" altLang="ja-JP" sz="2000" dirty="0" smtClean="0">
                <a:latin typeface="ＭＳ Ｐゴシック" panose="020B0600070205080204" pitchFamily="50" charset="-128"/>
                <a:ea typeface="ＭＳ Ｐゴシック" panose="020B0600070205080204" pitchFamily="50" charset="-128"/>
              </a:rPr>
              <a:t>】</a:t>
            </a:r>
          </a:p>
          <a:p>
            <a:pPr>
              <a:lnSpc>
                <a:spcPct val="150000"/>
              </a:lnSpc>
            </a:pPr>
            <a:r>
              <a:rPr lang="ja-JP" altLang="en-US" sz="2000" dirty="0" smtClean="0">
                <a:latin typeface="ＭＳ Ｐゴシック" panose="020B0600070205080204" pitchFamily="50" charset="-128"/>
                <a:ea typeface="ＭＳ Ｐゴシック" panose="020B0600070205080204" pitchFamily="50" charset="-128"/>
              </a:rPr>
              <a:t>合計：</a:t>
            </a:r>
            <a:r>
              <a:rPr lang="en-US" altLang="ja-JP" sz="2000" dirty="0" smtClean="0">
                <a:latin typeface="ＭＳ Ｐゴシック" panose="020B0600070205080204" pitchFamily="50" charset="-128"/>
                <a:ea typeface="ＭＳ Ｐゴシック" panose="020B0600070205080204" pitchFamily="50" charset="-128"/>
              </a:rPr>
              <a:t>23</a:t>
            </a:r>
            <a:r>
              <a:rPr lang="ja-JP" altLang="en-US" sz="2000" dirty="0" smtClean="0">
                <a:latin typeface="ＭＳ Ｐゴシック" panose="020B0600070205080204" pitchFamily="50" charset="-128"/>
                <a:ea typeface="ＭＳ Ｐゴシック" panose="020B0600070205080204" pitchFamily="50" charset="-128"/>
              </a:rPr>
              <a:t>施設</a:t>
            </a:r>
            <a:endParaRPr lang="en-US" altLang="ja-JP" sz="2000" dirty="0" smtClean="0">
              <a:latin typeface="ＭＳ Ｐゴシック" panose="020B0600070205080204" pitchFamily="50" charset="-128"/>
              <a:ea typeface="ＭＳ Ｐゴシック" panose="020B0600070205080204" pitchFamily="50" charset="-128"/>
            </a:endParaRPr>
          </a:p>
          <a:p>
            <a:pPr>
              <a:lnSpc>
                <a:spcPct val="150000"/>
              </a:lnSpc>
            </a:pPr>
            <a:r>
              <a:rPr lang="ja-JP" altLang="en-US" sz="2000" dirty="0" smtClean="0">
                <a:latin typeface="ＭＳ Ｐゴシック" panose="020B0600070205080204" pitchFamily="50" charset="-128"/>
                <a:ea typeface="ＭＳ Ｐゴシック" panose="020B0600070205080204" pitchFamily="50" charset="-128"/>
              </a:rPr>
              <a:t>（居宅介護支援、地域密着、総合事業）</a:t>
            </a:r>
            <a:endParaRPr lang="ja-JP" altLang="en-US" sz="2000" dirty="0">
              <a:latin typeface="ＭＳ Ｐゴシック" panose="020B0600070205080204" pitchFamily="50" charset="-128"/>
              <a:ea typeface="ＭＳ Ｐゴシック" panose="020B0600070205080204" pitchFamily="50" charset="-128"/>
            </a:endParaRPr>
          </a:p>
          <a:p>
            <a:endParaRPr lang="en-US" altLang="ja-JP" dirty="0" smtClean="0"/>
          </a:p>
        </p:txBody>
      </p:sp>
      <p:sp>
        <p:nvSpPr>
          <p:cNvPr id="2" name="スライド番号プレースホルダー 1"/>
          <p:cNvSpPr>
            <a:spLocks noGrp="1"/>
          </p:cNvSpPr>
          <p:nvPr>
            <p:ph type="sldNum" sz="quarter" idx="12"/>
          </p:nvPr>
        </p:nvSpPr>
        <p:spPr>
          <a:xfrm>
            <a:off x="10943448" y="5848684"/>
            <a:ext cx="542697" cy="279400"/>
          </a:xfrm>
        </p:spPr>
        <p:txBody>
          <a:bodyPr/>
          <a:lstStyle/>
          <a:p>
            <a:fld id="{8EBDE206-D6BB-43C1-AF2B-8FCB65C1D8D6}" type="slidenum">
              <a:rPr kumimoji="1" lang="ja-JP" altLang="en-US" sz="2400" smtClean="0">
                <a:latin typeface="+mj-ea"/>
                <a:ea typeface="+mj-ea"/>
              </a:rPr>
              <a:t>12</a:t>
            </a:fld>
            <a:endParaRPr kumimoji="1" lang="ja-JP" altLang="en-US" sz="2400" dirty="0">
              <a:latin typeface="+mj-ea"/>
              <a:ea typeface="+mj-ea"/>
            </a:endParaRPr>
          </a:p>
        </p:txBody>
      </p:sp>
    </p:spTree>
    <p:extLst>
      <p:ext uri="{BB962C8B-B14F-4D97-AF65-F5344CB8AC3E}">
        <p14:creationId xmlns:p14="http://schemas.microsoft.com/office/powerpoint/2010/main" val="427190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1513" y="614363"/>
            <a:ext cx="6408555" cy="523220"/>
          </a:xfrm>
          <a:prstGeom prst="rect">
            <a:avLst/>
          </a:prstGeom>
          <a:solidFill>
            <a:schemeClr val="accent3">
              <a:lumMod val="40000"/>
              <a:lumOff val="60000"/>
            </a:schemeClr>
          </a:solidFill>
          <a:ln>
            <a:solidFill>
              <a:srgbClr val="0070C0"/>
            </a:solidFill>
          </a:ln>
        </p:spPr>
        <p:txBody>
          <a:bodyPr wrap="square" rtlCol="0">
            <a:spAutoFit/>
          </a:bodyPr>
          <a:lstStyle/>
          <a:p>
            <a:r>
              <a:rPr kumimoji="1" lang="ja-JP" altLang="en-US" sz="2800" dirty="0" smtClean="0">
                <a:latin typeface="ＭＳ Ｐゴシック" panose="020B0600070205080204" pitchFamily="50" charset="-128"/>
                <a:ea typeface="ＭＳ Ｐゴシック" panose="020B0600070205080204" pitchFamily="50" charset="-128"/>
              </a:rPr>
              <a:t>令和</a:t>
            </a:r>
            <a:r>
              <a:rPr lang="ja-JP" altLang="en-US" sz="2800" dirty="0" smtClean="0">
                <a:latin typeface="ＭＳ Ｐゴシック" panose="020B0600070205080204" pitchFamily="50" charset="-128"/>
                <a:ea typeface="ＭＳ Ｐゴシック" panose="020B0600070205080204" pitchFamily="50" charset="-128"/>
              </a:rPr>
              <a:t>７</a:t>
            </a:r>
            <a:r>
              <a:rPr kumimoji="1" lang="ja-JP" altLang="en-US" sz="2800" dirty="0" smtClean="0">
                <a:latin typeface="ＭＳ Ｐゴシック" panose="020B0600070205080204" pitchFamily="50" charset="-128"/>
                <a:ea typeface="ＭＳ Ｐゴシック" panose="020B0600070205080204" pitchFamily="50" charset="-128"/>
              </a:rPr>
              <a:t>年度における運営指導の重点項目</a:t>
            </a:r>
            <a:endParaRPr kumimoji="1" lang="en-US" altLang="ja-JP" sz="2800" dirty="0" smtClean="0">
              <a:latin typeface="ＭＳ Ｐゴシック" panose="020B0600070205080204" pitchFamily="50" charset="-128"/>
              <a:ea typeface="ＭＳ Ｐゴシック" panose="020B0600070205080204" pitchFamily="50" charset="-128"/>
            </a:endParaRPr>
          </a:p>
        </p:txBody>
      </p:sp>
      <p:sp>
        <p:nvSpPr>
          <p:cNvPr id="9" name="フローチャート: 書類 8"/>
          <p:cNvSpPr/>
          <p:nvPr/>
        </p:nvSpPr>
        <p:spPr>
          <a:xfrm>
            <a:off x="1006738" y="1580607"/>
            <a:ext cx="4651194" cy="2148432"/>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smtClean="0">
                <a:solidFill>
                  <a:schemeClr val="tx1"/>
                </a:solidFill>
                <a:latin typeface="+mj-ea"/>
                <a:ea typeface="+mj-ea"/>
              </a:rPr>
              <a:t>【</a:t>
            </a:r>
            <a:r>
              <a:rPr lang="ja-JP" altLang="en-US" sz="2000" b="1" dirty="0" smtClean="0">
                <a:solidFill>
                  <a:schemeClr val="tx1"/>
                </a:solidFill>
                <a:latin typeface="+mj-ea"/>
                <a:ea typeface="+mj-ea"/>
              </a:rPr>
              <a:t>運営体制</a:t>
            </a:r>
            <a:r>
              <a:rPr lang="en-US" altLang="ja-JP" sz="2000" b="1" dirty="0" smtClean="0">
                <a:solidFill>
                  <a:schemeClr val="tx1"/>
                </a:solidFill>
                <a:latin typeface="+mj-ea"/>
                <a:ea typeface="+mj-ea"/>
              </a:rPr>
              <a:t>】</a:t>
            </a:r>
            <a:endParaRPr lang="en-US" altLang="ja-JP" sz="2000" b="1" dirty="0">
              <a:solidFill>
                <a:schemeClr val="tx1"/>
              </a:solidFill>
              <a:latin typeface="+mj-ea"/>
              <a:ea typeface="+mj-ea"/>
            </a:endParaRPr>
          </a:p>
          <a:p>
            <a:r>
              <a:rPr lang="ja-JP" altLang="en-US" dirty="0">
                <a:solidFill>
                  <a:schemeClr val="tx1"/>
                </a:solidFill>
                <a:latin typeface="+mj-ea"/>
                <a:ea typeface="+mj-ea"/>
              </a:rPr>
              <a:t>　</a:t>
            </a:r>
            <a:r>
              <a:rPr lang="ja-JP" altLang="en-US" b="1" dirty="0">
                <a:solidFill>
                  <a:schemeClr val="tx1"/>
                </a:solidFill>
                <a:latin typeface="+mj-ea"/>
                <a:ea typeface="+mj-ea"/>
              </a:rPr>
              <a:t>・</a:t>
            </a:r>
            <a:r>
              <a:rPr lang="ja-JP" altLang="en-US" b="1" dirty="0" smtClean="0">
                <a:solidFill>
                  <a:schemeClr val="tx1"/>
                </a:solidFill>
                <a:latin typeface="+mj-ea"/>
                <a:ea typeface="+mj-ea"/>
              </a:rPr>
              <a:t>人員体制</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a:t>
            </a:r>
            <a:r>
              <a:rPr lang="en-US" altLang="ja-JP" b="1" dirty="0" smtClean="0">
                <a:solidFill>
                  <a:schemeClr val="tx1"/>
                </a:solidFill>
                <a:latin typeface="+mj-ea"/>
                <a:ea typeface="+mj-ea"/>
              </a:rPr>
              <a:t>BCP</a:t>
            </a:r>
            <a:r>
              <a:rPr lang="ja-JP" altLang="en-US" b="1" dirty="0" smtClean="0">
                <a:solidFill>
                  <a:schemeClr val="tx1"/>
                </a:solidFill>
                <a:latin typeface="+mj-ea"/>
                <a:ea typeface="+mj-ea"/>
              </a:rPr>
              <a:t>の対応状況</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・虐待未然防止の</a:t>
            </a:r>
            <a:r>
              <a:rPr lang="ja-JP" altLang="en-US" b="1" dirty="0">
                <a:solidFill>
                  <a:schemeClr val="tx1"/>
                </a:solidFill>
                <a:latin typeface="+mj-ea"/>
                <a:ea typeface="+mj-ea"/>
              </a:rPr>
              <a:t>取り組み状況</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・個人</a:t>
            </a:r>
            <a:r>
              <a:rPr lang="ja-JP" altLang="en-US" b="1" dirty="0">
                <a:solidFill>
                  <a:schemeClr val="tx1"/>
                </a:solidFill>
                <a:latin typeface="+mj-ea"/>
                <a:ea typeface="+mj-ea"/>
              </a:rPr>
              <a:t>情報の管理状況</a:t>
            </a:r>
            <a:endParaRPr lang="en-US" altLang="ja-JP" b="1" dirty="0">
              <a:solidFill>
                <a:schemeClr val="tx1"/>
              </a:solidFill>
              <a:latin typeface="+mj-ea"/>
              <a:ea typeface="+mj-ea"/>
            </a:endParaRPr>
          </a:p>
          <a:p>
            <a:r>
              <a:rPr lang="ja-JP" altLang="en-US" b="1" dirty="0">
                <a:solidFill>
                  <a:schemeClr val="tx1"/>
                </a:solidFill>
                <a:latin typeface="+mj-ea"/>
                <a:ea typeface="+mj-ea"/>
              </a:rPr>
              <a:t>　</a:t>
            </a:r>
            <a:r>
              <a:rPr lang="ja-JP" altLang="en-US" b="1" dirty="0" smtClean="0">
                <a:solidFill>
                  <a:schemeClr val="tx1"/>
                </a:solidFill>
                <a:latin typeface="+mj-ea"/>
                <a:ea typeface="+mj-ea"/>
              </a:rPr>
              <a:t>・ハラスメント防止の取組状況</a:t>
            </a:r>
            <a:endParaRPr lang="en-US" altLang="ja-JP" b="1" dirty="0">
              <a:solidFill>
                <a:schemeClr val="tx1"/>
              </a:solidFill>
              <a:latin typeface="+mj-ea"/>
              <a:ea typeface="+mj-ea"/>
            </a:endParaRPr>
          </a:p>
        </p:txBody>
      </p:sp>
      <p:sp>
        <p:nvSpPr>
          <p:cNvPr id="10" name="フローチャート: 書類 9"/>
          <p:cNvSpPr/>
          <p:nvPr/>
        </p:nvSpPr>
        <p:spPr>
          <a:xfrm>
            <a:off x="6593887" y="1580607"/>
            <a:ext cx="4393201" cy="1519781"/>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2000" b="1" dirty="0" smtClean="0">
                <a:solidFill>
                  <a:prstClr val="black"/>
                </a:solidFill>
              </a:rPr>
              <a:t>【</a:t>
            </a:r>
            <a:r>
              <a:rPr lang="ja-JP" altLang="en-US" sz="2000" b="1" dirty="0" smtClean="0">
                <a:solidFill>
                  <a:prstClr val="black"/>
                </a:solidFill>
              </a:rPr>
              <a:t>介護</a:t>
            </a:r>
            <a:r>
              <a:rPr lang="ja-JP" altLang="en-US" sz="2000" b="1" dirty="0">
                <a:solidFill>
                  <a:prstClr val="black"/>
                </a:solidFill>
              </a:rPr>
              <a:t>サービスの</a:t>
            </a:r>
            <a:r>
              <a:rPr lang="ja-JP" altLang="en-US" sz="2000" b="1" dirty="0" smtClean="0">
                <a:solidFill>
                  <a:prstClr val="black"/>
                </a:solidFill>
              </a:rPr>
              <a:t>質</a:t>
            </a:r>
            <a:r>
              <a:rPr lang="en-US" altLang="ja-JP" sz="2000" b="1" dirty="0" smtClean="0">
                <a:solidFill>
                  <a:prstClr val="black"/>
                </a:solidFill>
              </a:rPr>
              <a:t>】</a:t>
            </a:r>
            <a:endParaRPr lang="en-US" altLang="ja-JP" sz="2000" b="1" dirty="0">
              <a:solidFill>
                <a:prstClr val="black"/>
              </a:solidFill>
            </a:endParaRPr>
          </a:p>
          <a:p>
            <a:pPr lvl="0"/>
            <a:r>
              <a:rPr lang="ja-JP" altLang="en-US" dirty="0">
                <a:solidFill>
                  <a:prstClr val="black"/>
                </a:solidFill>
              </a:rPr>
              <a:t>　</a:t>
            </a:r>
            <a:r>
              <a:rPr lang="ja-JP" altLang="en-US" dirty="0" smtClean="0">
                <a:solidFill>
                  <a:schemeClr val="tx1"/>
                </a:solidFill>
                <a:latin typeface="+mj-ea"/>
                <a:ea typeface="+mj-ea"/>
              </a:rPr>
              <a:t>・</a:t>
            </a:r>
            <a:r>
              <a:rPr lang="ja-JP" altLang="en-US" b="1" dirty="0" smtClean="0">
                <a:solidFill>
                  <a:schemeClr val="tx1"/>
                </a:solidFill>
                <a:latin typeface="+mj-ea"/>
                <a:ea typeface="+mj-ea"/>
              </a:rPr>
              <a:t>研修</a:t>
            </a:r>
            <a:r>
              <a:rPr lang="ja-JP" altLang="en-US" b="1" dirty="0">
                <a:solidFill>
                  <a:schemeClr val="tx1"/>
                </a:solidFill>
                <a:latin typeface="+mj-ea"/>
                <a:ea typeface="+mj-ea"/>
              </a:rPr>
              <a:t>の実施</a:t>
            </a:r>
            <a:r>
              <a:rPr lang="ja-JP" altLang="en-US" b="1" dirty="0" smtClean="0">
                <a:solidFill>
                  <a:schemeClr val="tx1"/>
                </a:solidFill>
                <a:latin typeface="+mj-ea"/>
                <a:ea typeface="+mj-ea"/>
              </a:rPr>
              <a:t>計画及び実施状況</a:t>
            </a:r>
            <a:endParaRPr lang="en-US" altLang="ja-JP" b="1" dirty="0">
              <a:solidFill>
                <a:schemeClr val="tx1"/>
              </a:solidFill>
              <a:latin typeface="+mj-ea"/>
              <a:ea typeface="+mj-ea"/>
            </a:endParaRPr>
          </a:p>
          <a:p>
            <a:pPr lvl="0"/>
            <a:r>
              <a:rPr lang="ja-JP" altLang="en-US" b="1" dirty="0">
                <a:solidFill>
                  <a:schemeClr val="tx1"/>
                </a:solidFill>
                <a:latin typeface="+mj-ea"/>
                <a:ea typeface="+mj-ea"/>
              </a:rPr>
              <a:t>　</a:t>
            </a:r>
            <a:r>
              <a:rPr lang="ja-JP" altLang="en-US" b="1" dirty="0" smtClean="0">
                <a:solidFill>
                  <a:schemeClr val="tx1"/>
                </a:solidFill>
                <a:latin typeface="+mj-ea"/>
                <a:ea typeface="+mj-ea"/>
              </a:rPr>
              <a:t>・他</a:t>
            </a:r>
            <a:r>
              <a:rPr lang="ja-JP" altLang="en-US" b="1" dirty="0">
                <a:solidFill>
                  <a:schemeClr val="tx1"/>
                </a:solidFill>
                <a:latin typeface="+mj-ea"/>
                <a:ea typeface="+mj-ea"/>
              </a:rPr>
              <a:t>職種との連携</a:t>
            </a:r>
            <a:r>
              <a:rPr lang="ja-JP" altLang="en-US" b="1" dirty="0" smtClean="0">
                <a:solidFill>
                  <a:schemeClr val="tx1"/>
                </a:solidFill>
                <a:latin typeface="+mj-ea"/>
                <a:ea typeface="+mj-ea"/>
              </a:rPr>
              <a:t>状況</a:t>
            </a:r>
            <a:endParaRPr lang="en-US" altLang="ja-JP" b="1" dirty="0">
              <a:solidFill>
                <a:schemeClr val="tx1"/>
              </a:solidFill>
              <a:latin typeface="+mj-ea"/>
              <a:ea typeface="+mj-ea"/>
            </a:endParaRPr>
          </a:p>
          <a:p>
            <a:pPr lvl="0"/>
            <a:r>
              <a:rPr lang="ja-JP" altLang="en-US" b="1" dirty="0">
                <a:solidFill>
                  <a:schemeClr val="tx1"/>
                </a:solidFill>
                <a:latin typeface="+mj-ea"/>
                <a:ea typeface="+mj-ea"/>
              </a:rPr>
              <a:t>　</a:t>
            </a:r>
            <a:r>
              <a:rPr lang="ja-JP" altLang="en-US" b="1" dirty="0" smtClean="0">
                <a:solidFill>
                  <a:schemeClr val="tx1"/>
                </a:solidFill>
                <a:latin typeface="+mj-ea"/>
                <a:ea typeface="+mj-ea"/>
              </a:rPr>
              <a:t>・身体</a:t>
            </a:r>
            <a:r>
              <a:rPr lang="ja-JP" altLang="en-US" b="1" dirty="0">
                <a:solidFill>
                  <a:schemeClr val="tx1"/>
                </a:solidFill>
                <a:latin typeface="+mj-ea"/>
                <a:ea typeface="+mj-ea"/>
              </a:rPr>
              <a:t>拘束の廃止に向けた</a:t>
            </a:r>
            <a:r>
              <a:rPr lang="ja-JP" altLang="en-US" b="1" dirty="0" smtClean="0">
                <a:solidFill>
                  <a:schemeClr val="tx1"/>
                </a:solidFill>
                <a:latin typeface="+mj-ea"/>
                <a:ea typeface="+mj-ea"/>
              </a:rPr>
              <a:t>取組状況</a:t>
            </a:r>
            <a:endParaRPr lang="en-US" altLang="ja-JP" b="1" dirty="0">
              <a:solidFill>
                <a:schemeClr val="tx1"/>
              </a:solidFill>
              <a:latin typeface="+mj-ea"/>
              <a:ea typeface="+mj-ea"/>
            </a:endParaRPr>
          </a:p>
        </p:txBody>
      </p:sp>
      <p:sp>
        <p:nvSpPr>
          <p:cNvPr id="11" name="フローチャート: 書類 10"/>
          <p:cNvSpPr/>
          <p:nvPr/>
        </p:nvSpPr>
        <p:spPr>
          <a:xfrm>
            <a:off x="4057855" y="4286241"/>
            <a:ext cx="5478031" cy="1414472"/>
          </a:xfrm>
          <a:prstGeom prst="flowChartDocumen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2000" b="1" dirty="0" smtClean="0">
                <a:solidFill>
                  <a:prstClr val="black"/>
                </a:solidFill>
                <a:latin typeface="ＭＳ Ｐゴシック" panose="020B0600070205080204" pitchFamily="50" charset="-128"/>
                <a:ea typeface="ＭＳ Ｐゴシック" panose="020B0600070205080204" pitchFamily="50" charset="-128"/>
              </a:rPr>
              <a:t>【</a:t>
            </a:r>
            <a:r>
              <a:rPr lang="ja-JP" altLang="en-US" sz="2000" b="1" dirty="0" smtClean="0">
                <a:solidFill>
                  <a:prstClr val="black"/>
                </a:solidFill>
                <a:latin typeface="ＭＳ Ｐゴシック" panose="020B0600070205080204" pitchFamily="50" charset="-128"/>
                <a:ea typeface="ＭＳ Ｐゴシック" panose="020B0600070205080204" pitchFamily="50" charset="-128"/>
              </a:rPr>
              <a:t>介護</a:t>
            </a:r>
            <a:r>
              <a:rPr lang="ja-JP" altLang="en-US" sz="2000" b="1" dirty="0">
                <a:solidFill>
                  <a:prstClr val="black"/>
                </a:solidFill>
                <a:latin typeface="ＭＳ Ｐゴシック" panose="020B0600070205080204" pitchFamily="50" charset="-128"/>
                <a:ea typeface="ＭＳ Ｐゴシック" panose="020B0600070205080204" pitchFamily="50" charset="-128"/>
              </a:rPr>
              <a:t>サービス費の適正な</a:t>
            </a:r>
            <a:r>
              <a:rPr lang="ja-JP" altLang="en-US" sz="2000" b="1" dirty="0" smtClean="0">
                <a:solidFill>
                  <a:prstClr val="black"/>
                </a:solidFill>
                <a:latin typeface="ＭＳ Ｐゴシック" panose="020B0600070205080204" pitchFamily="50" charset="-128"/>
                <a:ea typeface="ＭＳ Ｐゴシック" panose="020B0600070205080204" pitchFamily="50" charset="-128"/>
              </a:rPr>
              <a:t>請求</a:t>
            </a:r>
            <a:r>
              <a:rPr lang="en-US" altLang="ja-JP" sz="2000" b="1"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2000" b="1" dirty="0">
              <a:solidFill>
                <a:prstClr val="black"/>
              </a:solidFill>
              <a:latin typeface="ＭＳ Ｐゴシック" panose="020B0600070205080204" pitchFamily="50" charset="-128"/>
              <a:ea typeface="ＭＳ Ｐゴシック" panose="020B0600070205080204" pitchFamily="50" charset="-128"/>
            </a:endParaRPr>
          </a:p>
          <a:p>
            <a:pPr lvl="0"/>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・算定</a:t>
            </a:r>
            <a:r>
              <a:rPr lang="ja-JP" altLang="en-US" b="1" dirty="0">
                <a:solidFill>
                  <a:schemeClr val="tx1"/>
                </a:solidFill>
                <a:latin typeface="ＭＳ Ｐゴシック" panose="020B0600070205080204" pitchFamily="50" charset="-128"/>
                <a:ea typeface="ＭＳ Ｐゴシック" panose="020B0600070205080204" pitchFamily="50" charset="-128"/>
              </a:rPr>
              <a:t>要件の確認</a:t>
            </a:r>
            <a:endParaRPr lang="en-US" altLang="ja-JP" b="1" dirty="0">
              <a:solidFill>
                <a:schemeClr val="tx1"/>
              </a:solidFill>
              <a:latin typeface="ＭＳ Ｐゴシック" panose="020B0600070205080204" pitchFamily="50" charset="-128"/>
              <a:ea typeface="ＭＳ Ｐゴシック" panose="020B0600070205080204" pitchFamily="50" charset="-128"/>
            </a:endParaRPr>
          </a:p>
          <a:p>
            <a:pPr lvl="0"/>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・計画書</a:t>
            </a:r>
            <a:r>
              <a:rPr lang="ja-JP" altLang="en-US" b="1" dirty="0">
                <a:solidFill>
                  <a:schemeClr val="tx1"/>
                </a:solidFill>
                <a:latin typeface="ＭＳ Ｐゴシック" panose="020B0600070205080204" pitchFamily="50" charset="-128"/>
                <a:ea typeface="ＭＳ Ｐゴシック" panose="020B0600070205080204" pitchFamily="50" charset="-128"/>
              </a:rPr>
              <a:t>等の</a:t>
            </a:r>
            <a:r>
              <a:rPr lang="ja-JP" altLang="en-US" b="1" dirty="0" smtClean="0">
                <a:solidFill>
                  <a:schemeClr val="tx1"/>
                </a:solidFill>
                <a:latin typeface="ＭＳ Ｐゴシック" panose="020B0600070205080204" pitchFamily="50" charset="-128"/>
                <a:ea typeface="ＭＳ Ｐゴシック" panose="020B0600070205080204" pitchFamily="50" charset="-128"/>
              </a:rPr>
              <a:t>作成及び利</a:t>
            </a:r>
            <a:r>
              <a:rPr lang="ja-JP" altLang="en-US" b="1" dirty="0" smtClean="0">
                <a:solidFill>
                  <a:prstClr val="black"/>
                </a:solidFill>
                <a:latin typeface="ＭＳ Ｐゴシック" panose="020B0600070205080204" pitchFamily="50" charset="-128"/>
                <a:ea typeface="ＭＳ Ｐゴシック" panose="020B0600070205080204" pitchFamily="50" charset="-128"/>
              </a:rPr>
              <a:t>用者</a:t>
            </a:r>
            <a:r>
              <a:rPr lang="ja-JP" altLang="en-US" b="1" dirty="0">
                <a:solidFill>
                  <a:prstClr val="black"/>
                </a:solidFill>
                <a:latin typeface="ＭＳ Ｐゴシック" panose="020B0600070205080204" pitchFamily="50" charset="-128"/>
                <a:ea typeface="ＭＳ Ｐゴシック" panose="020B0600070205080204" pitchFamily="50" charset="-128"/>
              </a:rPr>
              <a:t>の承諾及び保管状況</a:t>
            </a:r>
            <a:endParaRPr lang="en-US" altLang="ja-JP" b="1"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10987088" y="5836653"/>
            <a:ext cx="542697" cy="279400"/>
          </a:xfrm>
        </p:spPr>
        <p:txBody>
          <a:bodyPr/>
          <a:lstStyle/>
          <a:p>
            <a:fld id="{8EBDE206-D6BB-43C1-AF2B-8FCB65C1D8D6}" type="slidenum">
              <a:rPr kumimoji="1" lang="ja-JP" altLang="en-US" sz="2400" smtClean="0">
                <a:latin typeface="+mj-ea"/>
                <a:ea typeface="+mj-ea"/>
              </a:rPr>
              <a:t>13</a:t>
            </a:fld>
            <a:endParaRPr kumimoji="1" lang="ja-JP" altLang="en-US" sz="2400" dirty="0">
              <a:latin typeface="+mj-ea"/>
              <a:ea typeface="+mj-ea"/>
            </a:endParaRPr>
          </a:p>
        </p:txBody>
      </p:sp>
    </p:spTree>
    <p:extLst>
      <p:ext uri="{BB962C8B-B14F-4D97-AF65-F5344CB8AC3E}">
        <p14:creationId xmlns:p14="http://schemas.microsoft.com/office/powerpoint/2010/main" val="350178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982133"/>
            <a:ext cx="9821089" cy="938108"/>
          </a:xfrm>
        </p:spPr>
        <p:txBody>
          <a:bodyPr>
            <a:normAutofit/>
          </a:bodyPr>
          <a:lstStyle/>
          <a:p>
            <a:r>
              <a:rPr lang="ja-JP" altLang="en-US" dirty="0" smtClean="0">
                <a:solidFill>
                  <a:schemeClr val="tx1"/>
                </a:solidFill>
              </a:rPr>
              <a:t>運営指導におい</a:t>
            </a:r>
            <a:r>
              <a:rPr lang="ja-JP" altLang="en-US" dirty="0">
                <a:solidFill>
                  <a:schemeClr val="tx1"/>
                </a:solidFill>
              </a:rPr>
              <a:t>て</a:t>
            </a:r>
            <a:r>
              <a:rPr lang="ja-JP" altLang="en-US" dirty="0" smtClean="0">
                <a:solidFill>
                  <a:schemeClr val="tx1"/>
                </a:solidFill>
              </a:rPr>
              <a:t>よくある指摘事項</a:t>
            </a:r>
            <a:endParaRPr kumimoji="1" lang="ja-JP" altLang="en-US" dirty="0">
              <a:solidFill>
                <a:schemeClr val="tx1"/>
              </a:solidFill>
            </a:endParaRPr>
          </a:p>
        </p:txBody>
      </p:sp>
      <p:sp>
        <p:nvSpPr>
          <p:cNvPr id="3" name="コンテンツ プレースホルダー 2"/>
          <p:cNvSpPr>
            <a:spLocks noGrp="1"/>
          </p:cNvSpPr>
          <p:nvPr>
            <p:ph idx="1"/>
          </p:nvPr>
        </p:nvSpPr>
        <p:spPr>
          <a:xfrm>
            <a:off x="1295401" y="2508068"/>
            <a:ext cx="9601196" cy="3579223"/>
          </a:xfrm>
        </p:spPr>
        <p:txBody>
          <a:bodyPr>
            <a:normAutofit fontScale="92500" lnSpcReduction="10000"/>
          </a:bodyPr>
          <a:lstStyle/>
          <a:p>
            <a:r>
              <a:rPr lang="ja-JP" altLang="en-US" b="1" dirty="0">
                <a:solidFill>
                  <a:schemeClr val="tx1"/>
                </a:solidFill>
                <a:latin typeface="ＭＳ Ｐゴシック" panose="020B0600070205080204" pitchFamily="50" charset="-128"/>
                <a:ea typeface="ＭＳ Ｐゴシック" panose="020B0600070205080204" pitchFamily="50" charset="-128"/>
              </a:rPr>
              <a:t>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．重要事項説明書の内容における不備</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　 ⇒運営規定との整合性</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．運営規定における不備</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smtClean="0">
                <a:solidFill>
                  <a:schemeClr val="tx1"/>
                </a:solidFill>
                <a:latin typeface="ＭＳ Ｐゴシック" panose="020B0600070205080204" pitchFamily="50" charset="-128"/>
                <a:ea typeface="ＭＳ Ｐゴシック" panose="020B0600070205080204" pitchFamily="50" charset="-128"/>
              </a:rPr>
              <a:t>　　　 ⇒重要事項説明書との整合性</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smtClean="0">
                <a:solidFill>
                  <a:schemeClr val="tx1"/>
                </a:solidFill>
                <a:latin typeface="ＭＳ Ｐゴシック" panose="020B0600070205080204" pitchFamily="50" charset="-128"/>
                <a:ea typeface="ＭＳ Ｐゴシック" panose="020B0600070205080204" pitchFamily="50" charset="-128"/>
              </a:rPr>
              <a:t>　　　 ⇒虐待防止措置に関する事項</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　　 ⇒変更届の提出</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３</a:t>
            </a:r>
            <a:r>
              <a:rPr lang="ja-JP" altLang="en-US" b="1" dirty="0" smtClean="0">
                <a:solidFill>
                  <a:schemeClr val="tx1"/>
                </a:solidFill>
                <a:latin typeface="ＭＳ Ｐゴシック" panose="020B0600070205080204" pitchFamily="50" charset="-128"/>
                <a:ea typeface="ＭＳ Ｐゴシック" panose="020B0600070205080204" pitchFamily="50" charset="-128"/>
              </a:rPr>
              <a:t>．勤務体制の確保等における不備</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b="1" dirty="0" smtClean="0">
                <a:solidFill>
                  <a:schemeClr val="tx1"/>
                </a:solidFill>
                <a:latin typeface="ＭＳ Ｐゴシック" panose="020B0600070205080204" pitchFamily="50" charset="-128"/>
                <a:ea typeface="ＭＳ Ｐゴシック" panose="020B0600070205080204" pitchFamily="50" charset="-128"/>
              </a:rPr>
              <a:t>　　 ⇒兼務職員の明確化（勤務表）</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14</a:t>
            </a:fld>
            <a:endParaRPr kumimoji="1" lang="ja-JP" altLang="en-US"/>
          </a:p>
        </p:txBody>
      </p:sp>
    </p:spTree>
    <p:extLst>
      <p:ext uri="{BB962C8B-B14F-4D97-AF65-F5344CB8AC3E}">
        <p14:creationId xmlns:p14="http://schemas.microsoft.com/office/powerpoint/2010/main" val="4337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mj-ea"/>
              </a:rPr>
              <a:t>育児・介護休業法の改正に</a:t>
            </a:r>
            <a:r>
              <a:rPr lang="ja-JP" altLang="en-US" dirty="0" smtClean="0">
                <a:latin typeface="+mj-ea"/>
              </a:rPr>
              <a:t>ついて</a:t>
            </a:r>
            <a:r>
              <a:rPr lang="en-US" altLang="ja-JP" dirty="0" smtClean="0">
                <a:latin typeface="+mj-ea"/>
              </a:rPr>
              <a:t/>
            </a:r>
            <a:br>
              <a:rPr lang="en-US" altLang="ja-JP" dirty="0" smtClean="0">
                <a:latin typeface="+mj-ea"/>
              </a:rPr>
            </a:br>
            <a:r>
              <a:rPr lang="ja-JP" altLang="en-US" dirty="0" smtClean="0">
                <a:latin typeface="+mj-ea"/>
              </a:rPr>
              <a:t>（子の看護休暇の見直し）</a:t>
            </a:r>
            <a:r>
              <a:rPr lang="en-US" altLang="ja-JP" dirty="0">
                <a:latin typeface="+mj-ea"/>
              </a:rPr>
              <a:t/>
            </a:r>
            <a:br>
              <a:rPr lang="en-US" altLang="ja-JP" dirty="0">
                <a:latin typeface="+mj-ea"/>
              </a:rPr>
            </a:b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703" t="51702" r="37286" b="7244"/>
          <a:stretch/>
        </p:blipFill>
        <p:spPr>
          <a:xfrm>
            <a:off x="2304714" y="2429690"/>
            <a:ext cx="7740623" cy="3800517"/>
          </a:xfr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15</a:t>
            </a:fld>
            <a:endParaRPr kumimoji="1" lang="ja-JP" altLang="en-US"/>
          </a:p>
        </p:txBody>
      </p:sp>
    </p:spTree>
    <p:extLst>
      <p:ext uri="{BB962C8B-B14F-4D97-AF65-F5344CB8AC3E}">
        <p14:creationId xmlns:p14="http://schemas.microsoft.com/office/powerpoint/2010/main" val="52488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mj-ea"/>
              </a:rPr>
              <a:t>育児・介護休業法の改正に</a:t>
            </a:r>
            <a:r>
              <a:rPr lang="ja-JP" altLang="en-US" dirty="0" smtClean="0">
                <a:latin typeface="+mj-ea"/>
              </a:rPr>
              <a:t>ついて</a:t>
            </a:r>
            <a:r>
              <a:rPr lang="en-US" altLang="ja-JP" dirty="0" smtClean="0">
                <a:latin typeface="+mj-ea"/>
              </a:rPr>
              <a:t/>
            </a:r>
            <a:br>
              <a:rPr lang="en-US" altLang="ja-JP" dirty="0" smtClean="0">
                <a:latin typeface="+mj-ea"/>
              </a:rPr>
            </a:br>
            <a:r>
              <a:rPr lang="ja-JP" altLang="en-US" dirty="0" smtClean="0">
                <a:latin typeface="+mj-ea"/>
              </a:rPr>
              <a:t>（介護休暇を取得できる労働者の要件緩和）</a:t>
            </a:r>
            <a:endParaRPr kumimoji="1" lang="ja-JP" altLang="en-US"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903" t="22313" r="35890" b="56946"/>
          <a:stretch/>
        </p:blipFill>
        <p:spPr>
          <a:xfrm>
            <a:off x="1127654" y="2651760"/>
            <a:ext cx="9936691" cy="2403565"/>
          </a:xfr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16</a:t>
            </a:fld>
            <a:endParaRPr kumimoji="1" lang="ja-JP" altLang="en-US"/>
          </a:p>
        </p:txBody>
      </p:sp>
    </p:spTree>
    <p:extLst>
      <p:ext uri="{BB962C8B-B14F-4D97-AF65-F5344CB8AC3E}">
        <p14:creationId xmlns:p14="http://schemas.microsoft.com/office/powerpoint/2010/main" val="167666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令和</a:t>
            </a:r>
            <a:r>
              <a:rPr lang="ja-JP" altLang="en-US" dirty="0" smtClean="0"/>
              <a:t>６年度　介護</a:t>
            </a:r>
            <a:r>
              <a:rPr lang="ja-JP" altLang="en-US" dirty="0"/>
              <a:t>報酬</a:t>
            </a:r>
            <a:r>
              <a:rPr lang="ja-JP" altLang="en-US" dirty="0" smtClean="0"/>
              <a:t>改定等の</a:t>
            </a:r>
            <a:r>
              <a:rPr lang="ja-JP" altLang="en-US" dirty="0" smtClean="0">
                <a:solidFill>
                  <a:schemeClr val="tx1"/>
                </a:solidFill>
              </a:rPr>
              <a:t>振り返り</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（経過措置終了分）</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r>
              <a:rPr lang="ja-JP" altLang="en-US" b="1" dirty="0">
                <a:solidFill>
                  <a:schemeClr val="tx1"/>
                </a:solidFill>
                <a:latin typeface="ＭＳ Ｐゴシック" panose="020B0600070205080204" pitchFamily="50" charset="-128"/>
                <a:ea typeface="ＭＳ Ｐゴシック" panose="020B0600070205080204" pitchFamily="50" charset="-128"/>
              </a:rPr>
              <a:t>１</a:t>
            </a:r>
            <a:r>
              <a:rPr lang="ja-JP" altLang="en-US" b="1" dirty="0" smtClean="0">
                <a:solidFill>
                  <a:schemeClr val="tx1"/>
                </a:solidFill>
                <a:latin typeface="ＭＳ Ｐゴシック" panose="020B0600070205080204" pitchFamily="50" charset="-128"/>
                <a:ea typeface="ＭＳ Ｐゴシック" panose="020B0600070205080204" pitchFamily="50" charset="-128"/>
              </a:rPr>
              <a:t>．</a:t>
            </a:r>
            <a:r>
              <a:rPr lang="ja-JP" altLang="en-US" b="1" dirty="0">
                <a:solidFill>
                  <a:schemeClr val="tx1"/>
                </a:solidFill>
                <a:latin typeface="ＭＳ Ｐゴシック" panose="020B0600070205080204" pitchFamily="50" charset="-128"/>
                <a:ea typeface="ＭＳ Ｐゴシック" panose="020B0600070205080204" pitchFamily="50" charset="-128"/>
              </a:rPr>
              <a:t>身体的拘束等の適正化の推進</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２</a:t>
            </a:r>
            <a:r>
              <a:rPr lang="ja-JP" altLang="en-US" b="1" dirty="0" smtClean="0">
                <a:solidFill>
                  <a:schemeClr val="tx1"/>
                </a:solidFill>
                <a:latin typeface="ＭＳ Ｐゴシック" panose="020B0600070205080204" pitchFamily="50" charset="-128"/>
                <a:ea typeface="ＭＳ Ｐゴシック" panose="020B0600070205080204" pitchFamily="50" charset="-128"/>
              </a:rPr>
              <a:t>．業務継続計画未策定事業所に対する減算の導入</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３</a:t>
            </a:r>
            <a:r>
              <a:rPr lang="ja-JP" altLang="en-US" b="1" dirty="0" smtClean="0">
                <a:solidFill>
                  <a:schemeClr val="tx1"/>
                </a:solidFill>
                <a:latin typeface="ＭＳ Ｐゴシック" panose="020B0600070205080204" pitchFamily="50" charset="-128"/>
                <a:ea typeface="ＭＳ Ｐゴシック" panose="020B0600070205080204" pitchFamily="50" charset="-128"/>
              </a:rPr>
              <a:t>．高齢者虐待防止の推進</a:t>
            </a:r>
            <a:endParaRPr lang="en-US" altLang="ja-JP" b="1"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b="1" dirty="0">
                <a:solidFill>
                  <a:schemeClr val="tx1"/>
                </a:solidFill>
                <a:latin typeface="ＭＳ Ｐゴシック" panose="020B0600070205080204" pitchFamily="50" charset="-128"/>
                <a:ea typeface="ＭＳ Ｐゴシック" panose="020B0600070205080204" pitchFamily="50" charset="-128"/>
              </a:rPr>
              <a:t>４</a:t>
            </a:r>
            <a:r>
              <a:rPr lang="ja-JP" altLang="en-US" b="1" dirty="0" smtClean="0">
                <a:solidFill>
                  <a:schemeClr val="tx1"/>
                </a:solidFill>
                <a:latin typeface="ＭＳ Ｐゴシック" panose="020B0600070205080204" pitchFamily="50" charset="-128"/>
                <a:ea typeface="ＭＳ Ｐゴシック" panose="020B0600070205080204" pitchFamily="50" charset="-128"/>
              </a:rPr>
              <a:t>．「書面掲示」規制の見直し</a:t>
            </a:r>
            <a:endParaRPr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2</a:t>
            </a:fld>
            <a:endParaRPr kumimoji="1" lang="ja-JP" altLang="en-US"/>
          </a:p>
        </p:txBody>
      </p:sp>
    </p:spTree>
    <p:extLst>
      <p:ext uri="{BB962C8B-B14F-4D97-AF65-F5344CB8AC3E}">
        <p14:creationId xmlns:p14="http://schemas.microsoft.com/office/powerpoint/2010/main" val="1163557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solidFill>
                  <a:schemeClr val="tx1"/>
                </a:solidFill>
              </a:rPr>
              <a:t>１．身体的拘束等の適正化の推進</a:t>
            </a:r>
            <a:endParaRPr kumimoji="1" lang="ja-JP" altLang="en-US" dirty="0">
              <a:solidFill>
                <a:schemeClr val="tx1"/>
              </a:solidFill>
            </a:endParaRPr>
          </a:p>
        </p:txBody>
      </p:sp>
      <p:sp>
        <p:nvSpPr>
          <p:cNvPr id="3" name="コンテンツ プレースホルダー 2"/>
          <p:cNvSpPr>
            <a:spLocks noGrp="1"/>
          </p:cNvSpPr>
          <p:nvPr>
            <p:ph idx="1"/>
          </p:nvPr>
        </p:nvSpPr>
        <p:spPr/>
        <p:txBody>
          <a:bodyPr/>
          <a:lstStyle/>
          <a:p>
            <a:r>
              <a:rPr kumimoji="1" lang="ja-JP" altLang="en-US" dirty="0" smtClean="0"/>
              <a:t>画像を貼り付け</a:t>
            </a:r>
            <a:endParaRPr kumimoji="1" lang="ja-JP" altLang="en-US" dirty="0"/>
          </a:p>
        </p:txBody>
      </p:sp>
      <p:pic>
        <p:nvPicPr>
          <p:cNvPr id="4" name="図 3"/>
          <p:cNvPicPr>
            <a:picLocks noChangeAspect="1"/>
          </p:cNvPicPr>
          <p:nvPr/>
        </p:nvPicPr>
        <p:blipFill rotWithShape="1">
          <a:blip r:embed="rId2"/>
          <a:srcRect l="817" t="39012" r="1160" b="37785"/>
          <a:stretch/>
        </p:blipFill>
        <p:spPr>
          <a:xfrm>
            <a:off x="592660" y="2597330"/>
            <a:ext cx="10994095" cy="1685912"/>
          </a:xfrm>
          <a:prstGeom prst="rect">
            <a:avLst/>
          </a:prstGeom>
        </p:spPr>
      </p:pic>
      <p:sp>
        <p:nvSpPr>
          <p:cNvPr id="5" name="スライド番号プレースホルダー 4"/>
          <p:cNvSpPr>
            <a:spLocks noGrp="1"/>
          </p:cNvSpPr>
          <p:nvPr>
            <p:ph type="sldNum" sz="quarter" idx="12"/>
          </p:nvPr>
        </p:nvSpPr>
        <p:spPr/>
        <p:txBody>
          <a:bodyPr/>
          <a:lstStyle/>
          <a:p>
            <a:fld id="{8EBDE206-D6BB-43C1-AF2B-8FCB65C1D8D6}" type="slidenum">
              <a:rPr kumimoji="1" lang="ja-JP" altLang="en-US" smtClean="0"/>
              <a:t>3</a:t>
            </a:fld>
            <a:endParaRPr kumimoji="1" lang="ja-JP" altLang="en-US"/>
          </a:p>
        </p:txBody>
      </p:sp>
    </p:spTree>
    <p:extLst>
      <p:ext uri="{BB962C8B-B14F-4D97-AF65-F5344CB8AC3E}">
        <p14:creationId xmlns:p14="http://schemas.microsoft.com/office/powerpoint/2010/main" val="395238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１．身体的拘束等の適正化の</a:t>
            </a:r>
            <a:r>
              <a:rPr lang="ja-JP" altLang="en-US" b="1" dirty="0" smtClean="0">
                <a:solidFill>
                  <a:schemeClr val="tx1"/>
                </a:solidFill>
              </a:rPr>
              <a:t>推進</a:t>
            </a:r>
            <a:r>
              <a:rPr lang="en-US" altLang="ja-JP" b="1" dirty="0" smtClean="0">
                <a:solidFill>
                  <a:schemeClr val="tx1"/>
                </a:solidFill>
              </a:rPr>
              <a:t/>
            </a:r>
            <a:br>
              <a:rPr lang="en-US" altLang="ja-JP" b="1" dirty="0" smtClean="0">
                <a:solidFill>
                  <a:schemeClr val="tx1"/>
                </a:solidFill>
              </a:rPr>
            </a:br>
            <a:r>
              <a:rPr lang="ja-JP" altLang="en-US" b="1" dirty="0" smtClean="0">
                <a:solidFill>
                  <a:schemeClr val="tx1"/>
                </a:solidFill>
              </a:rPr>
              <a:t>（事業所で対応が必要な事項）</a:t>
            </a:r>
            <a:endParaRPr kumimoji="1" lang="ja-JP" altLang="en-US" dirty="0">
              <a:solidFill>
                <a:schemeClr val="tx1"/>
              </a:solidFill>
            </a:endParaRPr>
          </a:p>
        </p:txBody>
      </p:sp>
      <p:sp>
        <p:nvSpPr>
          <p:cNvPr id="3" name="コンテンツ プレースホルダー 2"/>
          <p:cNvSpPr>
            <a:spLocks noGrp="1"/>
          </p:cNvSpPr>
          <p:nvPr>
            <p:ph idx="1"/>
          </p:nvPr>
        </p:nvSpPr>
        <p:spPr>
          <a:xfrm>
            <a:off x="1295400" y="2556932"/>
            <a:ext cx="9925593" cy="3465045"/>
          </a:xfrm>
        </p:spPr>
        <p:txBody>
          <a:bodyPr>
            <a:normAutofit/>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委員会の開催</a:t>
            </a:r>
            <a:r>
              <a:rPr lang="ja-JP" altLang="en-US" dirty="0">
                <a:solidFill>
                  <a:schemeClr val="tx1"/>
                </a:solidFill>
                <a:latin typeface="ＭＳ Ｐゴシック" panose="020B0600070205080204" pitchFamily="50" charset="-128"/>
                <a:ea typeface="ＭＳ Ｐゴシック" panose="020B0600070205080204" pitchFamily="50" charset="-128"/>
              </a:rPr>
              <a:t>（</a:t>
            </a:r>
            <a:r>
              <a:rPr lang="en-US" altLang="ja-JP" dirty="0">
                <a:solidFill>
                  <a:schemeClr val="tx1"/>
                </a:solidFill>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結果について従業者に周知</a:t>
            </a:r>
            <a:r>
              <a:rPr lang="ja-JP" altLang="en-US" dirty="0" smtClean="0">
                <a:solidFill>
                  <a:schemeClr val="tx1"/>
                </a:solidFill>
                <a:latin typeface="ＭＳ Ｐゴシック" panose="020B0600070205080204" pitchFamily="50" charset="-128"/>
                <a:ea typeface="ＭＳ Ｐゴシック" panose="020B0600070205080204" pitchFamily="50" charset="-128"/>
              </a:rPr>
              <a:t>）</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指針の整備</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研修の実施</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kumimoji="1" lang="ja-JP" altLang="en-US" dirty="0">
                <a:solidFill>
                  <a:srgbClr val="FF0000"/>
                </a:solidFill>
                <a:latin typeface="ＭＳ Ｐゴシック" panose="020B0600070205080204" pitchFamily="50" charset="-128"/>
                <a:ea typeface="ＭＳ Ｐゴシック" panose="020B0600070205080204" pitchFamily="50" charset="-128"/>
              </a:rPr>
              <a:t>　</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a:t>
            </a:r>
            <a:r>
              <a:rPr lang="en-US" altLang="ja-JP" dirty="0" smtClean="0">
                <a:solidFill>
                  <a:schemeClr val="tx1"/>
                </a:solidFill>
                <a:latin typeface="ＭＳ Ｐゴシック" panose="020B0600070205080204" pitchFamily="50" charset="-128"/>
                <a:ea typeface="ＭＳ Ｐゴシック" panose="020B0600070205080204" pitchFamily="50" charset="-128"/>
              </a:rPr>
              <a:t>※</a:t>
            </a:r>
            <a:r>
              <a:rPr lang="ja-JP" altLang="en-US" dirty="0" smtClean="0">
                <a:solidFill>
                  <a:schemeClr val="tx1"/>
                </a:solidFill>
                <a:latin typeface="ＭＳ Ｐゴシック" panose="020B0600070205080204" pitchFamily="50" charset="-128"/>
                <a:ea typeface="ＭＳ Ｐゴシック" panose="020B0600070205080204" pitchFamily="50" charset="-128"/>
              </a:rPr>
              <a:t>研修の</a:t>
            </a:r>
            <a:r>
              <a:rPr lang="ja-JP" altLang="en-US" dirty="0">
                <a:solidFill>
                  <a:schemeClr val="tx1"/>
                </a:solidFill>
                <a:latin typeface="ＭＳ Ｐゴシック" panose="020B0600070205080204" pitchFamily="50" charset="-128"/>
                <a:ea typeface="ＭＳ Ｐゴシック" panose="020B0600070205080204" pitchFamily="50" charset="-128"/>
              </a:rPr>
              <a:t>実施については</a:t>
            </a:r>
            <a:r>
              <a:rPr lang="ja-JP" altLang="en-US" dirty="0" smtClean="0">
                <a:solidFill>
                  <a:schemeClr val="tx1"/>
                </a:solidFill>
                <a:latin typeface="ＭＳ Ｐゴシック" panose="020B0600070205080204" pitchFamily="50" charset="-128"/>
                <a:ea typeface="ＭＳ Ｐゴシック" panose="020B0600070205080204" pitchFamily="50" charset="-128"/>
              </a:rPr>
              <a:t>「記録</a:t>
            </a:r>
            <a:r>
              <a:rPr lang="ja-JP" altLang="en-US" dirty="0">
                <a:solidFill>
                  <a:schemeClr val="tx1"/>
                </a:solidFill>
                <a:latin typeface="ＭＳ Ｐゴシック" panose="020B0600070205080204" pitchFamily="50" charset="-128"/>
                <a:ea typeface="ＭＳ Ｐゴシック" panose="020B0600070205080204" pitchFamily="50" charset="-128"/>
              </a:rPr>
              <a:t>」を残しておいてください</a:t>
            </a:r>
          </a:p>
          <a:p>
            <a:pPr marL="0" indent="0">
              <a:buNone/>
            </a:pPr>
            <a:endParaRPr lang="en-US" altLang="ja-JP" dirty="0" smtClean="0">
              <a:solidFill>
                <a:srgbClr val="FF0000"/>
              </a:solidFill>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4</a:t>
            </a:fld>
            <a:endParaRPr kumimoji="1" lang="ja-JP" altLang="en-US"/>
          </a:p>
        </p:txBody>
      </p:sp>
    </p:spTree>
    <p:extLst>
      <p:ext uri="{BB962C8B-B14F-4D97-AF65-F5344CB8AC3E}">
        <p14:creationId xmlns:p14="http://schemas.microsoft.com/office/powerpoint/2010/main" val="79151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1054" y="969069"/>
            <a:ext cx="11649889" cy="1303867"/>
          </a:xfrm>
        </p:spPr>
        <p:txBody>
          <a:bodyPr>
            <a:normAutofit/>
          </a:bodyPr>
          <a:lstStyle/>
          <a:p>
            <a:r>
              <a:rPr lang="ja-JP" altLang="en-US" sz="3600" b="1" dirty="0">
                <a:solidFill>
                  <a:schemeClr val="tx1"/>
                </a:solidFill>
              </a:rPr>
              <a:t>２．業務継続計画未策定事業所に対する減算の導入</a:t>
            </a:r>
            <a:r>
              <a:rPr lang="en-US" altLang="ja-JP" sz="3600" b="1" dirty="0">
                <a:solidFill>
                  <a:srgbClr val="FF0000"/>
                </a:solidFill>
              </a:rPr>
              <a:t/>
            </a:r>
            <a:br>
              <a:rPr lang="en-US" altLang="ja-JP" sz="3600" b="1" dirty="0">
                <a:solidFill>
                  <a:srgbClr val="FF0000"/>
                </a:solidFill>
              </a:rPr>
            </a:br>
            <a:endParaRPr kumimoji="1" lang="ja-JP" altLang="en-US" sz="3600" dirty="0"/>
          </a:p>
        </p:txBody>
      </p:sp>
      <p:pic>
        <p:nvPicPr>
          <p:cNvPr id="4" name="コンテンツ プレースホルダー 3"/>
          <p:cNvPicPr>
            <a:picLocks noGrp="1" noChangeAspect="1"/>
          </p:cNvPicPr>
          <p:nvPr>
            <p:ph idx="1"/>
          </p:nvPr>
        </p:nvPicPr>
        <p:blipFill rotWithShape="1">
          <a:blip r:embed="rId2"/>
          <a:srcRect l="1330" t="4139" r="1002" b="49148"/>
          <a:stretch/>
        </p:blipFill>
        <p:spPr>
          <a:xfrm>
            <a:off x="692329" y="2478505"/>
            <a:ext cx="10886544" cy="3634911"/>
          </a:xfrm>
          <a:prstGeom prst="rect">
            <a:avLst/>
          </a:prstGeo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5</a:t>
            </a:fld>
            <a:endParaRPr kumimoji="1" lang="ja-JP" altLang="en-US"/>
          </a:p>
        </p:txBody>
      </p:sp>
    </p:spTree>
    <p:extLst>
      <p:ext uri="{BB962C8B-B14F-4D97-AF65-F5344CB8AC3E}">
        <p14:creationId xmlns:p14="http://schemas.microsoft.com/office/powerpoint/2010/main" val="112334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1178076"/>
            <a:ext cx="10173787" cy="938108"/>
          </a:xfrm>
        </p:spPr>
        <p:txBody>
          <a:bodyPr>
            <a:noAutofit/>
          </a:bodyPr>
          <a:lstStyle/>
          <a:p>
            <a:r>
              <a:rPr lang="ja-JP" altLang="en-US" sz="3200" b="1" dirty="0">
                <a:solidFill>
                  <a:schemeClr val="tx1"/>
                </a:solidFill>
              </a:rPr>
              <a:t>２．業務継続計画未策定事業所に対する減算の導入</a:t>
            </a:r>
            <a:r>
              <a:rPr lang="en-US" altLang="ja-JP" sz="3200" b="1" dirty="0">
                <a:solidFill>
                  <a:schemeClr val="tx1"/>
                </a:solidFill>
              </a:rPr>
              <a:t/>
            </a:r>
            <a:br>
              <a:rPr lang="en-US" altLang="ja-JP" sz="3200" b="1" dirty="0">
                <a:solidFill>
                  <a:schemeClr val="tx1"/>
                </a:solidFill>
              </a:rPr>
            </a:br>
            <a:r>
              <a:rPr lang="ja-JP" altLang="en-US" sz="3200" b="1" dirty="0">
                <a:solidFill>
                  <a:schemeClr val="tx1"/>
                </a:solidFill>
              </a:rPr>
              <a:t>（事業所で</a:t>
            </a:r>
            <a:r>
              <a:rPr lang="ja-JP" altLang="en-US" sz="3200" b="1" dirty="0" smtClean="0">
                <a:solidFill>
                  <a:schemeClr val="tx1"/>
                </a:solidFill>
              </a:rPr>
              <a:t>対応が必要な事項</a:t>
            </a:r>
            <a:r>
              <a:rPr lang="ja-JP" altLang="en-US" sz="3200" b="1" dirty="0">
                <a:solidFill>
                  <a:schemeClr val="tx1"/>
                </a:solidFill>
              </a:rPr>
              <a:t>）</a:t>
            </a:r>
            <a:endParaRPr kumimoji="1" lang="ja-JP" altLang="en-US" sz="3200" dirty="0">
              <a:solidFill>
                <a:schemeClr val="tx1"/>
              </a:solidFill>
            </a:endParaRPr>
          </a:p>
        </p:txBody>
      </p:sp>
      <p:sp>
        <p:nvSpPr>
          <p:cNvPr id="3" name="コンテンツ プレースホルダー 2"/>
          <p:cNvSpPr>
            <a:spLocks noGrp="1"/>
          </p:cNvSpPr>
          <p:nvPr>
            <p:ph idx="1"/>
          </p:nvPr>
        </p:nvSpPr>
        <p:spPr/>
        <p:txBody>
          <a:bodyP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業務継続計画の策定</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①災害対策、②感染対策の２種類の策定が必要</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smtClean="0">
                <a:solidFill>
                  <a:schemeClr val="tx1"/>
                </a:solidFill>
                <a:latin typeface="ＭＳ Ｐゴシック" panose="020B0600070205080204" pitchFamily="50" charset="-128"/>
                <a:ea typeface="ＭＳ Ｐゴシック" panose="020B0600070205080204" pitchFamily="50" charset="-128"/>
              </a:rPr>
              <a:t>指針の整備</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lang="ja-JP" altLang="en-US" dirty="0">
                <a:solidFill>
                  <a:schemeClr val="tx1"/>
                </a:solidFill>
                <a:latin typeface="ＭＳ Ｐゴシック" panose="020B0600070205080204" pitchFamily="50" charset="-128"/>
                <a:ea typeface="ＭＳ Ｐゴシック" panose="020B0600070205080204" pitchFamily="50" charset="-128"/>
              </a:rPr>
              <a:t>研修</a:t>
            </a:r>
            <a:r>
              <a:rPr lang="ja-JP" altLang="en-US" dirty="0" smtClean="0">
                <a:solidFill>
                  <a:schemeClr val="tx1"/>
                </a:solidFill>
                <a:latin typeface="ＭＳ Ｐゴシック" panose="020B0600070205080204" pitchFamily="50" charset="-128"/>
                <a:ea typeface="ＭＳ Ｐゴシック" panose="020B0600070205080204" pitchFamily="50" charset="-128"/>
              </a:rPr>
              <a:t>の実施</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訓練の実施</a:t>
            </a:r>
            <a:endParaRPr kumimoji="1" lang="en-US" altLang="ja-JP" dirty="0" smtClean="0">
              <a:solidFill>
                <a:schemeClr val="tx1"/>
              </a:solidFill>
              <a:latin typeface="ＭＳ Ｐゴシック" panose="020B0600070205080204" pitchFamily="50" charset="-128"/>
              <a:ea typeface="ＭＳ Ｐゴシック" panose="020B0600070205080204" pitchFamily="50" charset="-128"/>
            </a:endParaRPr>
          </a:p>
          <a:p>
            <a:pPr marL="0" indent="0">
              <a:buNone/>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dirty="0" smtClean="0">
                <a:solidFill>
                  <a:schemeClr val="tx1"/>
                </a:solidFill>
                <a:latin typeface="ＭＳ Ｐゴシック" panose="020B0600070205080204" pitchFamily="50" charset="-128"/>
                <a:ea typeface="ＭＳ Ｐゴシック" panose="020B0600070205080204" pitchFamily="50" charset="-128"/>
              </a:rPr>
              <a:t> </a:t>
            </a:r>
            <a:r>
              <a:rPr lang="en-US" altLang="ja-JP" dirty="0" smtClean="0">
                <a:solidFill>
                  <a:schemeClr val="tx1"/>
                </a:solidFill>
                <a:latin typeface="ＭＳ Ｐゴシック" panose="020B0600070205080204" pitchFamily="50" charset="-128"/>
                <a:ea typeface="ＭＳ Ｐゴシック" panose="020B0600070205080204" pitchFamily="50" charset="-128"/>
              </a:rPr>
              <a:t>※</a:t>
            </a:r>
            <a:r>
              <a:rPr lang="ja-JP" altLang="en-US" dirty="0" smtClean="0">
                <a:solidFill>
                  <a:schemeClr val="tx1"/>
                </a:solidFill>
                <a:latin typeface="ＭＳ Ｐゴシック" panose="020B0600070205080204" pitchFamily="50" charset="-128"/>
                <a:ea typeface="ＭＳ Ｐゴシック" panose="020B0600070205080204" pitchFamily="50" charset="-128"/>
              </a:rPr>
              <a:t>研修及び訓練の実施については「記録」を残しておいてください</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6</a:t>
            </a:fld>
            <a:endParaRPr kumimoji="1" lang="ja-JP" altLang="en-US"/>
          </a:p>
        </p:txBody>
      </p:sp>
    </p:spTree>
    <p:extLst>
      <p:ext uri="{BB962C8B-B14F-4D97-AF65-F5344CB8AC3E}">
        <p14:creationId xmlns:p14="http://schemas.microsoft.com/office/powerpoint/2010/main" val="375027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３．高齢者虐待防止の推進</a:t>
            </a:r>
            <a:r>
              <a:rPr lang="en-US" altLang="ja-JP" b="1" dirty="0">
                <a:solidFill>
                  <a:schemeClr val="tx1"/>
                </a:solidFill>
              </a:rPr>
              <a:t/>
            </a:r>
            <a:br>
              <a:rPr lang="en-US" altLang="ja-JP" b="1" dirty="0">
                <a:solidFill>
                  <a:schemeClr val="tx1"/>
                </a:solidFill>
              </a:rPr>
            </a:br>
            <a:endParaRPr kumimoji="1" lang="ja-JP" altLang="en-US" dirty="0">
              <a:solidFill>
                <a:schemeClr val="tx1"/>
              </a:solidFill>
            </a:endParaRPr>
          </a:p>
        </p:txBody>
      </p:sp>
      <p:pic>
        <p:nvPicPr>
          <p:cNvPr id="4" name="コンテンツ プレースホルダー 3"/>
          <p:cNvPicPr>
            <a:picLocks noGrp="1" noChangeAspect="1"/>
          </p:cNvPicPr>
          <p:nvPr>
            <p:ph idx="1"/>
          </p:nvPr>
        </p:nvPicPr>
        <p:blipFill rotWithShape="1">
          <a:blip r:embed="rId2"/>
          <a:srcRect l="1264" t="57216" r="833" b="1"/>
          <a:stretch/>
        </p:blipFill>
        <p:spPr>
          <a:xfrm>
            <a:off x="666206" y="2418348"/>
            <a:ext cx="10875279" cy="3342372"/>
          </a:xfrm>
          <a:prstGeom prst="rect">
            <a:avLst/>
          </a:prstGeo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7</a:t>
            </a:fld>
            <a:endParaRPr kumimoji="1" lang="ja-JP" altLang="en-US"/>
          </a:p>
        </p:txBody>
      </p:sp>
    </p:spTree>
    <p:extLst>
      <p:ext uri="{BB962C8B-B14F-4D97-AF65-F5344CB8AC3E}">
        <p14:creationId xmlns:p14="http://schemas.microsoft.com/office/powerpoint/2010/main" val="136033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b="1" dirty="0">
                <a:solidFill>
                  <a:schemeClr val="tx1"/>
                </a:solidFill>
              </a:rPr>
              <a:t>３．高齢者虐待防止の推進</a:t>
            </a:r>
            <a:r>
              <a:rPr lang="en-US" altLang="ja-JP" b="1" dirty="0">
                <a:solidFill>
                  <a:schemeClr val="tx1"/>
                </a:solidFill>
              </a:rPr>
              <a:t/>
            </a:r>
            <a:br>
              <a:rPr lang="en-US" altLang="ja-JP" b="1" dirty="0">
                <a:solidFill>
                  <a:schemeClr val="tx1"/>
                </a:solidFill>
              </a:rPr>
            </a:br>
            <a:r>
              <a:rPr lang="ja-JP" altLang="en-US" b="1" dirty="0">
                <a:solidFill>
                  <a:schemeClr val="tx1"/>
                </a:solidFill>
              </a:rPr>
              <a:t>（事業所で</a:t>
            </a:r>
            <a:r>
              <a:rPr lang="ja-JP" altLang="en-US" b="1" dirty="0" smtClean="0">
                <a:solidFill>
                  <a:schemeClr val="tx1"/>
                </a:solidFill>
              </a:rPr>
              <a:t>対応が必要な事項</a:t>
            </a:r>
            <a:r>
              <a:rPr lang="ja-JP" altLang="en-US" b="1" dirty="0">
                <a:solidFill>
                  <a:schemeClr val="tx1"/>
                </a:solidFill>
              </a:rPr>
              <a:t>）</a:t>
            </a:r>
            <a:endParaRPr kumimoji="1" lang="ja-JP" altLang="en-US" dirty="0">
              <a:solidFill>
                <a:schemeClr val="tx1"/>
              </a:solidFill>
            </a:endParaRPr>
          </a:p>
        </p:txBody>
      </p:sp>
      <p:sp>
        <p:nvSpPr>
          <p:cNvPr id="3" name="コンテンツ プレースホルダー 2"/>
          <p:cNvSpPr>
            <a:spLocks noGrp="1"/>
          </p:cNvSpPr>
          <p:nvPr>
            <p:ph idx="1"/>
          </p:nvPr>
        </p:nvSpPr>
        <p:spPr>
          <a:xfrm>
            <a:off x="1295401" y="2556931"/>
            <a:ext cx="9912530" cy="3647925"/>
          </a:xfrm>
        </p:spPr>
        <p:txBody>
          <a:bodyPr>
            <a:normAutofit/>
          </a:bodyPr>
          <a:lstStyle/>
          <a:p>
            <a:r>
              <a:rPr lang="ja-JP" altLang="en-US" dirty="0" smtClean="0">
                <a:solidFill>
                  <a:schemeClr val="tx1"/>
                </a:solidFill>
                <a:latin typeface="+mj-ea"/>
                <a:ea typeface="+mj-ea"/>
              </a:rPr>
              <a:t>委員会</a:t>
            </a:r>
            <a:r>
              <a:rPr lang="ja-JP" altLang="en-US" dirty="0">
                <a:solidFill>
                  <a:schemeClr val="tx1"/>
                </a:solidFill>
                <a:latin typeface="+mj-ea"/>
                <a:ea typeface="+mj-ea"/>
              </a:rPr>
              <a:t>の</a:t>
            </a:r>
            <a:r>
              <a:rPr lang="ja-JP" altLang="en-US" dirty="0" smtClean="0">
                <a:solidFill>
                  <a:schemeClr val="tx1"/>
                </a:solidFill>
                <a:latin typeface="+mj-ea"/>
                <a:ea typeface="+mj-ea"/>
              </a:rPr>
              <a:t>開催（</a:t>
            </a:r>
            <a:r>
              <a:rPr lang="en-US" altLang="ja-JP" dirty="0" smtClean="0">
                <a:solidFill>
                  <a:schemeClr val="tx1"/>
                </a:solidFill>
                <a:latin typeface="+mj-ea"/>
                <a:ea typeface="+mj-ea"/>
              </a:rPr>
              <a:t>※</a:t>
            </a:r>
            <a:r>
              <a:rPr lang="ja-JP" altLang="en-US" dirty="0" smtClean="0">
                <a:solidFill>
                  <a:schemeClr val="tx1"/>
                </a:solidFill>
                <a:latin typeface="+mj-ea"/>
                <a:ea typeface="+mj-ea"/>
              </a:rPr>
              <a:t>結果について従業者に周知）</a:t>
            </a:r>
            <a:endParaRPr lang="en-US" altLang="ja-JP" dirty="0">
              <a:solidFill>
                <a:schemeClr val="tx1"/>
              </a:solidFill>
              <a:latin typeface="+mj-ea"/>
              <a:ea typeface="+mj-ea"/>
            </a:endParaRPr>
          </a:p>
          <a:p>
            <a:r>
              <a:rPr lang="ja-JP" altLang="en-US" dirty="0" smtClean="0">
                <a:solidFill>
                  <a:schemeClr val="tx1"/>
                </a:solidFill>
                <a:latin typeface="+mj-ea"/>
                <a:ea typeface="+mj-ea"/>
              </a:rPr>
              <a:t>指針の整備</a:t>
            </a:r>
            <a:endParaRPr lang="en-US" altLang="ja-JP" dirty="0">
              <a:solidFill>
                <a:schemeClr val="tx1"/>
              </a:solidFill>
              <a:latin typeface="+mj-ea"/>
              <a:ea typeface="+mj-ea"/>
            </a:endParaRPr>
          </a:p>
          <a:p>
            <a:r>
              <a:rPr lang="ja-JP" altLang="en-US" dirty="0" smtClean="0">
                <a:solidFill>
                  <a:schemeClr val="tx1"/>
                </a:solidFill>
                <a:latin typeface="+mj-ea"/>
                <a:ea typeface="+mj-ea"/>
              </a:rPr>
              <a:t>研修</a:t>
            </a:r>
            <a:r>
              <a:rPr lang="ja-JP" altLang="en-US" dirty="0">
                <a:solidFill>
                  <a:schemeClr val="tx1"/>
                </a:solidFill>
                <a:latin typeface="+mj-ea"/>
                <a:ea typeface="+mj-ea"/>
              </a:rPr>
              <a:t>の実施</a:t>
            </a:r>
            <a:endParaRPr lang="en-US" altLang="ja-JP" dirty="0">
              <a:solidFill>
                <a:schemeClr val="tx1"/>
              </a:solidFill>
              <a:latin typeface="+mj-ea"/>
              <a:ea typeface="+mj-ea"/>
            </a:endParaRPr>
          </a:p>
          <a:p>
            <a:r>
              <a:rPr lang="ja-JP" altLang="en-US" dirty="0" smtClean="0">
                <a:solidFill>
                  <a:schemeClr val="tx1"/>
                </a:solidFill>
                <a:latin typeface="+mj-ea"/>
                <a:ea typeface="+mj-ea"/>
              </a:rPr>
              <a:t>専門</a:t>
            </a:r>
            <a:r>
              <a:rPr lang="ja-JP" altLang="en-US" dirty="0">
                <a:solidFill>
                  <a:schemeClr val="tx1"/>
                </a:solidFill>
                <a:latin typeface="+mj-ea"/>
                <a:ea typeface="+mj-ea"/>
              </a:rPr>
              <a:t>の</a:t>
            </a:r>
            <a:r>
              <a:rPr lang="ja-JP" altLang="en-US" dirty="0" smtClean="0">
                <a:solidFill>
                  <a:schemeClr val="tx1"/>
                </a:solidFill>
                <a:latin typeface="+mj-ea"/>
                <a:ea typeface="+mj-ea"/>
              </a:rPr>
              <a:t>担当者</a:t>
            </a:r>
            <a:r>
              <a:rPr lang="ja-JP" altLang="en-US" dirty="0">
                <a:solidFill>
                  <a:schemeClr val="tx1"/>
                </a:solidFill>
                <a:latin typeface="+mj-ea"/>
                <a:ea typeface="+mj-ea"/>
              </a:rPr>
              <a:t>を選任</a:t>
            </a:r>
            <a:endParaRPr lang="en-US" altLang="ja-JP" dirty="0">
              <a:solidFill>
                <a:schemeClr val="tx1"/>
              </a:solidFill>
              <a:latin typeface="+mj-ea"/>
              <a:ea typeface="+mj-ea"/>
            </a:endParaRPr>
          </a:p>
          <a:p>
            <a:pPr marL="0" indent="0">
              <a:buNone/>
            </a:pPr>
            <a:r>
              <a:rPr lang="ja-JP" altLang="en-US" dirty="0">
                <a:solidFill>
                  <a:schemeClr val="tx1"/>
                </a:solidFill>
                <a:latin typeface="+mj-ea"/>
                <a:ea typeface="+mj-ea"/>
              </a:rPr>
              <a:t>　 </a:t>
            </a:r>
            <a:r>
              <a:rPr lang="en-US" altLang="ja-JP" dirty="0">
                <a:solidFill>
                  <a:schemeClr val="tx1"/>
                </a:solidFill>
                <a:latin typeface="+mj-ea"/>
                <a:ea typeface="+mj-ea"/>
              </a:rPr>
              <a:t>※</a:t>
            </a:r>
            <a:r>
              <a:rPr lang="ja-JP" altLang="en-US" dirty="0">
                <a:solidFill>
                  <a:schemeClr val="tx1"/>
                </a:solidFill>
                <a:latin typeface="+mj-ea"/>
                <a:ea typeface="+mj-ea"/>
              </a:rPr>
              <a:t>運営規定に「虐待の防止のための措置に関する事項」を追加（変更届</a:t>
            </a:r>
            <a:r>
              <a:rPr lang="ja-JP" altLang="en-US" dirty="0" smtClean="0">
                <a:solidFill>
                  <a:schemeClr val="tx1"/>
                </a:solidFill>
                <a:latin typeface="+mj-ea"/>
                <a:ea typeface="+mj-ea"/>
              </a:rPr>
              <a:t>）</a:t>
            </a:r>
            <a:endParaRPr lang="en-US" altLang="ja-JP" dirty="0" smtClean="0">
              <a:solidFill>
                <a:schemeClr val="tx1"/>
              </a:solidFill>
              <a:latin typeface="+mj-ea"/>
              <a:ea typeface="+mj-ea"/>
            </a:endParaRPr>
          </a:p>
          <a:p>
            <a:pPr marL="0" indent="0">
              <a:buNone/>
            </a:pPr>
            <a:r>
              <a:rPr lang="ja-JP" altLang="en-US" dirty="0" smtClean="0">
                <a:solidFill>
                  <a:srgbClr val="FF0000"/>
                </a:solidFill>
                <a:latin typeface="+mj-ea"/>
                <a:ea typeface="+mj-ea"/>
              </a:rPr>
              <a:t>　 </a:t>
            </a:r>
            <a:r>
              <a:rPr lang="en-US" altLang="ja-JP" dirty="0" smtClean="0">
                <a:solidFill>
                  <a:schemeClr val="tx1"/>
                </a:solidFill>
                <a:latin typeface="+mj-ea"/>
                <a:ea typeface="+mj-ea"/>
              </a:rPr>
              <a:t>※</a:t>
            </a:r>
            <a:r>
              <a:rPr lang="ja-JP" altLang="en-US" dirty="0" smtClean="0">
                <a:solidFill>
                  <a:schemeClr val="tx1"/>
                </a:solidFill>
                <a:latin typeface="+mj-ea"/>
                <a:ea typeface="+mj-ea"/>
              </a:rPr>
              <a:t>研修の実施</a:t>
            </a:r>
            <a:r>
              <a:rPr lang="ja-JP" altLang="en-US" dirty="0">
                <a:solidFill>
                  <a:schemeClr val="tx1"/>
                </a:solidFill>
                <a:latin typeface="+mj-ea"/>
                <a:ea typeface="+mj-ea"/>
              </a:rPr>
              <a:t>については</a:t>
            </a:r>
            <a:r>
              <a:rPr lang="ja-JP" altLang="en-US" dirty="0" smtClean="0">
                <a:solidFill>
                  <a:schemeClr val="tx1"/>
                </a:solidFill>
                <a:latin typeface="+mj-ea"/>
                <a:ea typeface="+mj-ea"/>
              </a:rPr>
              <a:t>「記録</a:t>
            </a:r>
            <a:r>
              <a:rPr lang="ja-JP" altLang="en-US" dirty="0">
                <a:solidFill>
                  <a:schemeClr val="tx1"/>
                </a:solidFill>
                <a:latin typeface="+mj-ea"/>
                <a:ea typeface="+mj-ea"/>
              </a:rPr>
              <a:t>」を残しておいてください</a:t>
            </a:r>
          </a:p>
          <a:p>
            <a:pPr marL="0" indent="0">
              <a:buNone/>
            </a:pPr>
            <a:endParaRPr lang="en-US" altLang="ja-JP" dirty="0">
              <a:solidFill>
                <a:srgbClr val="FF0000"/>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8EBDE206-D6BB-43C1-AF2B-8FCB65C1D8D6}" type="slidenum">
              <a:rPr kumimoji="1" lang="ja-JP" altLang="en-US" smtClean="0"/>
              <a:t>8</a:t>
            </a:fld>
            <a:endParaRPr kumimoji="1" lang="ja-JP" altLang="en-US"/>
          </a:p>
        </p:txBody>
      </p:sp>
    </p:spTree>
    <p:extLst>
      <p:ext uri="{BB962C8B-B14F-4D97-AF65-F5344CB8AC3E}">
        <p14:creationId xmlns:p14="http://schemas.microsoft.com/office/powerpoint/2010/main" val="166434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solidFill>
                  <a:schemeClr val="tx1"/>
                </a:solidFill>
              </a:rPr>
              <a:t>４．「書面掲示」規制の</a:t>
            </a:r>
            <a:r>
              <a:rPr lang="ja-JP" altLang="en-US" b="1" dirty="0" smtClean="0">
                <a:solidFill>
                  <a:schemeClr val="tx1"/>
                </a:solidFill>
              </a:rPr>
              <a:t>見直し</a:t>
            </a:r>
            <a:endParaRPr kumimoji="1" lang="ja-JP" altLang="en-US" dirty="0">
              <a:solidFill>
                <a:schemeClr val="tx1"/>
              </a:solidFill>
            </a:endParaRPr>
          </a:p>
        </p:txBody>
      </p:sp>
      <p:pic>
        <p:nvPicPr>
          <p:cNvPr id="5" name="コンテンツ プレースホルダー 4"/>
          <p:cNvPicPr>
            <a:picLocks noGrp="1" noChangeAspect="1"/>
          </p:cNvPicPr>
          <p:nvPr>
            <p:ph idx="1"/>
          </p:nvPr>
        </p:nvPicPr>
        <p:blipFill rotWithShape="1">
          <a:blip r:embed="rId2"/>
          <a:srcRect l="1062" t="62316" r="1322" b="17552"/>
          <a:stretch/>
        </p:blipFill>
        <p:spPr>
          <a:xfrm>
            <a:off x="640079" y="2743200"/>
            <a:ext cx="10907487" cy="1684421"/>
          </a:xfrm>
          <a:prstGeom prst="rect">
            <a:avLst/>
          </a:prstGeom>
        </p:spPr>
      </p:pic>
      <p:sp>
        <p:nvSpPr>
          <p:cNvPr id="3" name="スライド番号プレースホルダー 2"/>
          <p:cNvSpPr>
            <a:spLocks noGrp="1"/>
          </p:cNvSpPr>
          <p:nvPr>
            <p:ph type="sldNum" sz="quarter" idx="12"/>
          </p:nvPr>
        </p:nvSpPr>
        <p:spPr/>
        <p:txBody>
          <a:bodyPr/>
          <a:lstStyle/>
          <a:p>
            <a:fld id="{8EBDE206-D6BB-43C1-AF2B-8FCB65C1D8D6}" type="slidenum">
              <a:rPr kumimoji="1" lang="ja-JP" altLang="en-US" smtClean="0"/>
              <a:t>9</a:t>
            </a:fld>
            <a:endParaRPr kumimoji="1" lang="ja-JP" altLang="en-US"/>
          </a:p>
        </p:txBody>
      </p:sp>
    </p:spTree>
    <p:extLst>
      <p:ext uri="{BB962C8B-B14F-4D97-AF65-F5344CB8AC3E}">
        <p14:creationId xmlns:p14="http://schemas.microsoft.com/office/powerpoint/2010/main" val="5898592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Organic</Template>
  <TotalTime>3022</TotalTime>
  <Words>901</Words>
  <PresentationFormat>ワイド画面</PresentationFormat>
  <Paragraphs>110</Paragraphs>
  <Slides>16</Slides>
  <Notes>6</Notes>
  <HiddenSlides>0</HiddenSlides>
  <MMClips>0</MMClips>
  <ScaleCrop>false</ScaleCrop>
  <HeadingPairs>
    <vt:vector baseType="variant" size="6">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baseType="lpstr" size="22">
      <vt:lpstr>ＭＳ Ｐゴシック</vt:lpstr>
      <vt:lpstr>ＭＳ Ｐ明朝</vt:lpstr>
      <vt:lpstr>游ゴシック</vt:lpstr>
      <vt:lpstr>Arial</vt:lpstr>
      <vt:lpstr>Garamond</vt:lpstr>
      <vt:lpstr>オーガニック</vt:lpstr>
      <vt:lpstr> 多治見市役所　市民福祉部　高齢福祉課</vt:lpstr>
      <vt:lpstr>令和６年度　介護報酬改定等の振り返り （経過措置終了分）</vt:lpstr>
      <vt:lpstr>１．身体的拘束等の適正化の推進</vt:lpstr>
      <vt:lpstr>１．身体的拘束等の適正化の推進 （事業所で対応が必要な事項）</vt:lpstr>
      <vt:lpstr>２．業務継続計画未策定事業所に対する減算の導入 </vt:lpstr>
      <vt:lpstr>２．業務継続計画未策定事業所に対する減算の導入 （事業所で対応が必要な事項）</vt:lpstr>
      <vt:lpstr>３．高齢者虐待防止の推進 </vt:lpstr>
      <vt:lpstr>３．高齢者虐待防止の推進 （事業所で対応が必要な事項）</vt:lpstr>
      <vt:lpstr>４．「書面掲示」規制の見直し</vt:lpstr>
      <vt:lpstr>４．「書面掲示」規制の見直し （事業所で対応が必要な事項）</vt:lpstr>
      <vt:lpstr>PowerPoint プレゼンテーション</vt:lpstr>
      <vt:lpstr>PowerPoint プレゼンテーション</vt:lpstr>
      <vt:lpstr>PowerPoint プレゼンテーション</vt:lpstr>
      <vt:lpstr>運営指導においてよくある指摘事項</vt:lpstr>
      <vt:lpstr>育児・介護休業法の改正について （子の看護休暇の見直し） </vt:lpstr>
      <vt:lpstr>育児・介護休業法の改正について （介護休暇を取得できる労働者の要件緩和）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2025-07-16T04:11:59Z</cp:lastPrinted>
  <dcterms:created xsi:type="dcterms:W3CDTF">2024-06-11T04:22:04Z</dcterms:created>
  <dcterms:modified xsi:type="dcterms:W3CDTF">2025-07-24T08:06:19Z</dcterms:modified>
</cp:coreProperties>
</file>