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handoutMasterIdLst>
    <p:handoutMasterId r:id="rId17"/>
  </p:handoutMasterIdLst>
  <p:sldIdLst>
    <p:sldId id="256" r:id="rId3"/>
    <p:sldId id="257" r:id="rId4"/>
    <p:sldId id="258" r:id="rId5"/>
    <p:sldId id="274" r:id="rId6"/>
    <p:sldId id="275" r:id="rId7"/>
    <p:sldId id="276" r:id="rId8"/>
    <p:sldId id="277" r:id="rId9"/>
    <p:sldId id="259" r:id="rId10"/>
    <p:sldId id="262" r:id="rId11"/>
    <p:sldId id="263" r:id="rId12"/>
    <p:sldId id="264" r:id="rId13"/>
    <p:sldId id="270" r:id="rId14"/>
    <p:sldId id="271" r:id="rId15"/>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957" autoAdjust="0"/>
  </p:normalViewPr>
  <p:slideViewPr>
    <p:cSldViewPr snapToGrid="0">
      <p:cViewPr varScale="1">
        <p:scale>
          <a:sx n="68" d="100"/>
          <a:sy n="68" d="100"/>
        </p:scale>
        <p:origin x="8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tx>
            <c:strRef>
              <c:f>Sheet1!$B$1</c:f>
              <c:strCache>
                <c:ptCount val="1"/>
                <c:pt idx="0">
                  <c:v>売上高</c:v>
                </c:pt>
              </c:strCache>
            </c:strRef>
          </c:tx>
          <c:dPt>
            <c:idx val="0"/>
            <c:bubble3D val="0"/>
            <c:spPr>
              <a:solidFill>
                <a:schemeClr val="accent1">
                  <a:shade val="50000"/>
                </a:schemeClr>
              </a:solidFill>
              <a:ln w="19050">
                <a:solidFill>
                  <a:schemeClr val="lt1"/>
                </a:solidFill>
              </a:ln>
              <a:effectLst/>
            </c:spPr>
            <c:extLst>
              <c:ext xmlns:c16="http://schemas.microsoft.com/office/drawing/2014/chart" uri="{C3380CC4-5D6E-409C-BE32-E72D297353CC}">
                <c16:uniqueId val="{00000001-5AC2-4D1F-ADCD-6EDF46B36D51}"/>
              </c:ext>
            </c:extLst>
          </c:dPt>
          <c:dPt>
            <c:idx val="1"/>
            <c:bubble3D val="0"/>
            <c:spPr>
              <a:solidFill>
                <a:schemeClr val="accent1">
                  <a:shade val="90000"/>
                </a:schemeClr>
              </a:solidFill>
              <a:ln w="19050">
                <a:solidFill>
                  <a:schemeClr val="lt1"/>
                </a:solidFill>
              </a:ln>
              <a:effectLst/>
            </c:spPr>
            <c:extLst>
              <c:ext xmlns:c16="http://schemas.microsoft.com/office/drawing/2014/chart" uri="{C3380CC4-5D6E-409C-BE32-E72D297353CC}">
                <c16:uniqueId val="{00000003-5AC2-4D1F-ADCD-6EDF46B36D51}"/>
              </c:ext>
            </c:extLst>
          </c:dPt>
          <c:dPt>
            <c:idx val="2"/>
            <c:bubble3D val="0"/>
            <c:spPr>
              <a:solidFill>
                <a:schemeClr val="accent1">
                  <a:shade val="90000"/>
                </a:schemeClr>
              </a:solidFill>
              <a:ln w="19050">
                <a:solidFill>
                  <a:schemeClr val="lt1"/>
                </a:solidFill>
              </a:ln>
              <a:effectLst/>
            </c:spPr>
            <c:extLst>
              <c:ext xmlns:c16="http://schemas.microsoft.com/office/drawing/2014/chart" uri="{C3380CC4-5D6E-409C-BE32-E72D297353CC}">
                <c16:uniqueId val="{00000005-5AC2-4D1F-ADCD-6EDF46B36D51}"/>
              </c:ext>
            </c:extLst>
          </c:dPt>
          <c:dPt>
            <c:idx val="3"/>
            <c:bubble3D val="0"/>
            <c:spPr>
              <a:solidFill>
                <a:schemeClr val="accent1">
                  <a:tint val="70000"/>
                </a:schemeClr>
              </a:solidFill>
              <a:ln w="19050">
                <a:solidFill>
                  <a:schemeClr val="lt1"/>
                </a:solidFill>
              </a:ln>
              <a:effectLst/>
            </c:spPr>
            <c:extLst>
              <c:ext xmlns:c16="http://schemas.microsoft.com/office/drawing/2014/chart" uri="{C3380CC4-5D6E-409C-BE32-E72D297353CC}">
                <c16:uniqueId val="{00000007-5AC2-4D1F-ADCD-6EDF46B36D51}"/>
              </c:ext>
            </c:extLst>
          </c:dPt>
          <c:dPt>
            <c:idx val="4"/>
            <c:bubble3D val="0"/>
            <c:spPr>
              <a:solidFill>
                <a:schemeClr val="accent1">
                  <a:tint val="70000"/>
                </a:schemeClr>
              </a:solidFill>
              <a:ln w="19050">
                <a:solidFill>
                  <a:schemeClr val="lt1"/>
                </a:solidFill>
              </a:ln>
              <a:effectLst/>
            </c:spPr>
            <c:extLst>
              <c:ext xmlns:c16="http://schemas.microsoft.com/office/drawing/2014/chart" uri="{C3380CC4-5D6E-409C-BE32-E72D297353CC}">
                <c16:uniqueId val="{00000009-3E9F-43D0-8658-02080ADB9F3C}"/>
              </c:ext>
            </c:extLst>
          </c:dPt>
          <c:dPt>
            <c:idx val="5"/>
            <c:bubble3D val="0"/>
            <c:spPr>
              <a:solidFill>
                <a:schemeClr val="accent1">
                  <a:tint val="50000"/>
                </a:schemeClr>
              </a:solidFill>
              <a:ln w="19050">
                <a:solidFill>
                  <a:schemeClr val="lt1"/>
                </a:solidFill>
              </a:ln>
              <a:effectLst/>
            </c:spPr>
            <c:extLst>
              <c:ext xmlns:c16="http://schemas.microsoft.com/office/drawing/2014/chart" uri="{C3380CC4-5D6E-409C-BE32-E72D297353CC}">
                <c16:uniqueId val="{0000000B-9389-464F-9B4C-43D7EB7C5F88}"/>
              </c:ext>
            </c:extLst>
          </c:dPt>
          <c:cat>
            <c:strRef>
              <c:f>Sheet1!$A$1:$A$7</c:f>
              <c:strCache>
                <c:ptCount val="7"/>
                <c:pt idx="0">
                  <c:v> </c:v>
                </c:pt>
                <c:pt idx="1">
                  <c:v>転倒</c:v>
                </c:pt>
                <c:pt idx="2">
                  <c:v>転落</c:v>
                </c:pt>
                <c:pt idx="3">
                  <c:v>誤嚥・窒息</c:v>
                </c:pt>
                <c:pt idx="4">
                  <c:v>介護中の負荷</c:v>
                </c:pt>
                <c:pt idx="5">
                  <c:v>不明</c:v>
                </c:pt>
                <c:pt idx="6">
                  <c:v>その他</c:v>
                </c:pt>
              </c:strCache>
            </c:strRef>
          </c:cat>
          <c:val>
            <c:numRef>
              <c:f>Sheet1!$B$2:$B$7</c:f>
              <c:numCache>
                <c:formatCode>General</c:formatCode>
                <c:ptCount val="6"/>
                <c:pt idx="0">
                  <c:v>139</c:v>
                </c:pt>
                <c:pt idx="1">
                  <c:v>25</c:v>
                </c:pt>
                <c:pt idx="2">
                  <c:v>5</c:v>
                </c:pt>
                <c:pt idx="3">
                  <c:v>5</c:v>
                </c:pt>
                <c:pt idx="4">
                  <c:v>31</c:v>
                </c:pt>
                <c:pt idx="5">
                  <c:v>12</c:v>
                </c:pt>
              </c:numCache>
            </c:numRef>
          </c:val>
          <c:extLst>
            <c:ext xmlns:c16="http://schemas.microsoft.com/office/drawing/2014/chart" uri="{C3380CC4-5D6E-409C-BE32-E72D297353CC}">
              <c16:uniqueId val="{00000000-AA0A-49B5-9902-6D2285C9BFD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Sheet1!$A$2:$A$9</c:f>
              <c:strCache>
                <c:ptCount val="8"/>
                <c:pt idx="0">
                  <c:v>自立</c:v>
                </c:pt>
                <c:pt idx="1">
                  <c:v>要支援１</c:v>
                </c:pt>
                <c:pt idx="2">
                  <c:v>要支援２</c:v>
                </c:pt>
                <c:pt idx="3">
                  <c:v>要介護１</c:v>
                </c:pt>
                <c:pt idx="4">
                  <c:v>要介護２</c:v>
                </c:pt>
                <c:pt idx="5">
                  <c:v>要介護３</c:v>
                </c:pt>
                <c:pt idx="6">
                  <c:v>要介護４</c:v>
                </c:pt>
                <c:pt idx="7">
                  <c:v>要介護５</c:v>
                </c:pt>
              </c:strCache>
            </c:strRef>
          </c:cat>
          <c:val>
            <c:numRef>
              <c:f>Sheet1!$B$2:$B$9</c:f>
              <c:numCache>
                <c:formatCode>General</c:formatCode>
                <c:ptCount val="8"/>
                <c:pt idx="0">
                  <c:v>0</c:v>
                </c:pt>
                <c:pt idx="1">
                  <c:v>4</c:v>
                </c:pt>
                <c:pt idx="2">
                  <c:v>5</c:v>
                </c:pt>
                <c:pt idx="3">
                  <c:v>51</c:v>
                </c:pt>
                <c:pt idx="4">
                  <c:v>37</c:v>
                </c:pt>
                <c:pt idx="5">
                  <c:v>53</c:v>
                </c:pt>
                <c:pt idx="6">
                  <c:v>47</c:v>
                </c:pt>
                <c:pt idx="7">
                  <c:v>20</c:v>
                </c:pt>
              </c:numCache>
            </c:numRef>
          </c:val>
          <c:extLst>
            <c:ext xmlns:c16="http://schemas.microsoft.com/office/drawing/2014/chart" uri="{C3380CC4-5D6E-409C-BE32-E72D297353CC}">
              <c16:uniqueId val="{00000000-E1EF-4A6B-9A43-9A9776D33F27}"/>
            </c:ext>
          </c:extLst>
        </c:ser>
        <c:dLbls>
          <c:dLblPos val="outEnd"/>
          <c:showLegendKey val="0"/>
          <c:showVal val="1"/>
          <c:showCatName val="0"/>
          <c:showSerName val="0"/>
          <c:showPercent val="0"/>
          <c:showBubbleSize val="0"/>
        </c:dLbls>
        <c:gapWidth val="100"/>
        <c:overlap val="-24"/>
        <c:axId val="237908440"/>
        <c:axId val="237909752"/>
      </c:barChart>
      <c:catAx>
        <c:axId val="23790844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2"/>
                </a:solidFill>
                <a:latin typeface="+mn-lt"/>
                <a:ea typeface="BIZ UDPゴシック" panose="020B0400000000000000" pitchFamily="50" charset="-128"/>
                <a:cs typeface="+mn-cs"/>
              </a:defRPr>
            </a:pPr>
            <a:endParaRPr lang="ja-JP"/>
          </a:p>
        </c:txPr>
        <c:crossAx val="237909752"/>
        <c:crosses val="autoZero"/>
        <c:auto val="1"/>
        <c:lblAlgn val="ctr"/>
        <c:lblOffset val="100"/>
        <c:noMultiLvlLbl val="0"/>
      </c:catAx>
      <c:valAx>
        <c:axId val="23790975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ja-JP"/>
          </a:p>
        </c:txPr>
        <c:crossAx val="2379084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０～１</c:v>
                </c:pt>
                <c:pt idx="1">
                  <c:v>２～３</c:v>
                </c:pt>
                <c:pt idx="2">
                  <c:v>４～５</c:v>
                </c:pt>
                <c:pt idx="3">
                  <c:v>６～７</c:v>
                </c:pt>
                <c:pt idx="4">
                  <c:v>８～９</c:v>
                </c:pt>
                <c:pt idx="5">
                  <c:v>10～11</c:v>
                </c:pt>
                <c:pt idx="6">
                  <c:v>12～13</c:v>
                </c:pt>
                <c:pt idx="7">
                  <c:v>14～15</c:v>
                </c:pt>
                <c:pt idx="8">
                  <c:v>16～17</c:v>
                </c:pt>
                <c:pt idx="9">
                  <c:v>18～19</c:v>
                </c:pt>
                <c:pt idx="10">
                  <c:v>20～21</c:v>
                </c:pt>
                <c:pt idx="11">
                  <c:v>22～23</c:v>
                </c:pt>
              </c:strCache>
            </c:strRef>
          </c:cat>
          <c:val>
            <c:numRef>
              <c:f>Sheet1!$B$2:$B$13</c:f>
              <c:numCache>
                <c:formatCode>General</c:formatCode>
                <c:ptCount val="12"/>
                <c:pt idx="0">
                  <c:v>9</c:v>
                </c:pt>
                <c:pt idx="1">
                  <c:v>11</c:v>
                </c:pt>
                <c:pt idx="2">
                  <c:v>17</c:v>
                </c:pt>
                <c:pt idx="3">
                  <c:v>16</c:v>
                </c:pt>
                <c:pt idx="4">
                  <c:v>17</c:v>
                </c:pt>
                <c:pt idx="5">
                  <c:v>12</c:v>
                </c:pt>
                <c:pt idx="6">
                  <c:v>15</c:v>
                </c:pt>
                <c:pt idx="7">
                  <c:v>11</c:v>
                </c:pt>
                <c:pt idx="8">
                  <c:v>9</c:v>
                </c:pt>
                <c:pt idx="9">
                  <c:v>11</c:v>
                </c:pt>
                <c:pt idx="10">
                  <c:v>6</c:v>
                </c:pt>
                <c:pt idx="11">
                  <c:v>5</c:v>
                </c:pt>
              </c:numCache>
            </c:numRef>
          </c:val>
          <c:extLst>
            <c:ext xmlns:c16="http://schemas.microsoft.com/office/drawing/2014/chart" uri="{C3380CC4-5D6E-409C-BE32-E72D297353CC}">
              <c16:uniqueId val="{00000000-A57C-4F05-9EA0-0B287A2A3F9C}"/>
            </c:ext>
          </c:extLst>
        </c:ser>
        <c:dLbls>
          <c:dLblPos val="outEnd"/>
          <c:showLegendKey val="0"/>
          <c:showVal val="1"/>
          <c:showCatName val="0"/>
          <c:showSerName val="0"/>
          <c:showPercent val="0"/>
          <c:showBubbleSize val="0"/>
        </c:dLbls>
        <c:gapWidth val="219"/>
        <c:overlap val="-27"/>
        <c:axId val="1179370911"/>
        <c:axId val="1179362271"/>
      </c:barChart>
      <c:catAx>
        <c:axId val="11793709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1179362271"/>
        <c:crosses val="autoZero"/>
        <c:auto val="1"/>
        <c:lblAlgn val="ctr"/>
        <c:lblOffset val="100"/>
        <c:noMultiLvlLbl val="0"/>
      </c:catAx>
      <c:valAx>
        <c:axId val="11793622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17937091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87438A-3C44-43D2-A180-890EBED82A45}" type="doc">
      <dgm:prSet loTypeId="urn:microsoft.com/office/officeart/2005/8/layout/list1" loCatId="list" qsTypeId="urn:microsoft.com/office/officeart/2005/8/quickstyle/simple2" qsCatId="simple" csTypeId="urn:microsoft.com/office/officeart/2005/8/colors/accent1_2" csCatId="accent1" phldr="1"/>
      <dgm:spPr/>
      <dgm:t>
        <a:bodyPr/>
        <a:lstStyle/>
        <a:p>
          <a:endParaRPr kumimoji="1" lang="ja-JP" altLang="en-US"/>
        </a:p>
      </dgm:t>
    </dgm:pt>
    <dgm:pt modelId="{E424B18C-A850-4E0E-9BEC-597A504ABF62}">
      <dgm:prSet phldrT="[テキスト]" custT="1"/>
      <dgm:spPr/>
      <dgm:t>
        <a:bodyPr/>
        <a:lstStyle/>
        <a:p>
          <a:r>
            <a:rPr kumimoji="1" lang="ja-JP" altLang="en-US" sz="3200" dirty="0">
              <a:latin typeface="BIZ UDPゴシック" panose="020B0400000000000000" pitchFamily="50" charset="-128"/>
              <a:ea typeface="BIZ UDPゴシック" panose="020B0400000000000000" pitchFamily="50" charset="-128"/>
            </a:rPr>
            <a:t>転落　</a:t>
          </a:r>
          <a:r>
            <a:rPr kumimoji="1" lang="en-US" altLang="ja-JP" sz="3200" dirty="0">
              <a:latin typeface="BIZ UDPゴシック" panose="020B0400000000000000" pitchFamily="50" charset="-128"/>
              <a:ea typeface="BIZ UDPゴシック" panose="020B0400000000000000" pitchFamily="50" charset="-128"/>
            </a:rPr>
            <a:t>25</a:t>
          </a:r>
          <a:r>
            <a:rPr kumimoji="1" lang="ja-JP" altLang="en-US" sz="3200" dirty="0">
              <a:latin typeface="BIZ UDPゴシック" panose="020B0400000000000000" pitchFamily="50" charset="-128"/>
              <a:ea typeface="BIZ UDPゴシック" panose="020B0400000000000000" pitchFamily="50" charset="-128"/>
            </a:rPr>
            <a:t>件</a:t>
          </a:r>
        </a:p>
      </dgm:t>
    </dgm:pt>
    <dgm:pt modelId="{6368F1BE-D4B7-460B-92F7-37B6CAFFE6FB}" type="parTrans" cxnId="{CF231363-ADA0-4201-A3C9-C447260DEE15}">
      <dgm:prSet/>
      <dgm:spPr/>
      <dgm:t>
        <a:bodyPr/>
        <a:lstStyle/>
        <a:p>
          <a:endParaRPr kumimoji="1" lang="ja-JP" altLang="en-US"/>
        </a:p>
      </dgm:t>
    </dgm:pt>
    <dgm:pt modelId="{B8840C69-5171-46C1-83B0-1BB708AAA8F0}" type="sibTrans" cxnId="{CF231363-ADA0-4201-A3C9-C447260DEE15}">
      <dgm:prSet/>
      <dgm:spPr/>
      <dgm:t>
        <a:bodyPr/>
        <a:lstStyle/>
        <a:p>
          <a:endParaRPr kumimoji="1" lang="ja-JP" altLang="en-US"/>
        </a:p>
      </dgm:t>
    </dgm:pt>
    <dgm:pt modelId="{9F54031C-EF4D-43DE-8467-A1FD1E3B8F2C}">
      <dgm:prSet phldrT="[テキスト]" custT="1"/>
      <dgm:spPr/>
      <dgm:t>
        <a:bodyPr/>
        <a:lstStyle/>
        <a:p>
          <a:r>
            <a:rPr kumimoji="1" lang="ja-JP" altLang="en-US" sz="3200" dirty="0">
              <a:latin typeface="BIZ UDPゴシック" panose="020B0400000000000000" pitchFamily="50" charset="-128"/>
              <a:ea typeface="BIZ UDPゴシック" panose="020B0400000000000000" pitchFamily="50" charset="-128"/>
            </a:rPr>
            <a:t>誤嚥・窒息　５件</a:t>
          </a:r>
        </a:p>
      </dgm:t>
    </dgm:pt>
    <dgm:pt modelId="{418DBD5F-5AD9-4D56-A5D8-EAE991D0D028}" type="parTrans" cxnId="{546109C1-3598-4090-8C50-73D02633BC9B}">
      <dgm:prSet/>
      <dgm:spPr/>
      <dgm:t>
        <a:bodyPr/>
        <a:lstStyle/>
        <a:p>
          <a:endParaRPr kumimoji="1" lang="ja-JP" altLang="en-US"/>
        </a:p>
      </dgm:t>
    </dgm:pt>
    <dgm:pt modelId="{94FB6034-2B7D-434E-8519-FCAAB9A844D0}" type="sibTrans" cxnId="{546109C1-3598-4090-8C50-73D02633BC9B}">
      <dgm:prSet/>
      <dgm:spPr/>
      <dgm:t>
        <a:bodyPr/>
        <a:lstStyle/>
        <a:p>
          <a:endParaRPr kumimoji="1" lang="ja-JP" altLang="en-US"/>
        </a:p>
      </dgm:t>
    </dgm:pt>
    <dgm:pt modelId="{54D82546-A6A1-483F-891A-9A5C385D657D}">
      <dgm:prSet/>
      <dgm:spPr/>
      <dgm:t>
        <a:bodyPr/>
        <a:lstStyle/>
        <a:p>
          <a:r>
            <a:rPr kumimoji="1" lang="ja-JP" altLang="en-US" dirty="0">
              <a:latin typeface="BIZ UDPゴシック" panose="020B0400000000000000" pitchFamily="50" charset="-128"/>
              <a:ea typeface="BIZ UDPゴシック" panose="020B0400000000000000" pitchFamily="50" charset="-128"/>
            </a:rPr>
            <a:t>車いすから転落、椅子への座り損ね</a:t>
          </a:r>
        </a:p>
      </dgm:t>
    </dgm:pt>
    <dgm:pt modelId="{AB6C2650-5F7B-4A19-9E57-A792BBC63A0C}" type="parTrans" cxnId="{019123D6-A066-4E42-8B8A-C8AE640C8BE1}">
      <dgm:prSet/>
      <dgm:spPr/>
      <dgm:t>
        <a:bodyPr/>
        <a:lstStyle/>
        <a:p>
          <a:endParaRPr kumimoji="1" lang="ja-JP" altLang="en-US"/>
        </a:p>
      </dgm:t>
    </dgm:pt>
    <dgm:pt modelId="{7E53EF75-7178-45F4-818B-EDD331762C7F}" type="sibTrans" cxnId="{019123D6-A066-4E42-8B8A-C8AE640C8BE1}">
      <dgm:prSet/>
      <dgm:spPr/>
      <dgm:t>
        <a:bodyPr/>
        <a:lstStyle/>
        <a:p>
          <a:endParaRPr kumimoji="1" lang="ja-JP" altLang="en-US"/>
        </a:p>
      </dgm:t>
    </dgm:pt>
    <dgm:pt modelId="{C10A38B7-C11E-4523-B300-ED7F8C475FBB}">
      <dgm:prSet/>
      <dgm:spPr/>
      <dgm:t>
        <a:bodyPr/>
        <a:lstStyle/>
        <a:p>
          <a:r>
            <a:rPr kumimoji="1" lang="ja-JP" altLang="en-US" dirty="0">
              <a:latin typeface="BIZ UDPゴシック" panose="020B0400000000000000" pitchFamily="50" charset="-128"/>
              <a:ea typeface="BIZ UDPゴシック" panose="020B0400000000000000" pitchFamily="50" charset="-128"/>
            </a:rPr>
            <a:t>ベッドから移乗する際に転落</a:t>
          </a:r>
        </a:p>
      </dgm:t>
    </dgm:pt>
    <dgm:pt modelId="{808176FE-A565-48D0-ADFA-56E8EB334EF5}" type="parTrans" cxnId="{925D86CC-1073-49C3-8539-3F7085CA83CE}">
      <dgm:prSet/>
      <dgm:spPr/>
      <dgm:t>
        <a:bodyPr/>
        <a:lstStyle/>
        <a:p>
          <a:endParaRPr kumimoji="1" lang="ja-JP" altLang="en-US"/>
        </a:p>
      </dgm:t>
    </dgm:pt>
    <dgm:pt modelId="{C66BBCB2-EEEA-4958-B4A5-D310B2D0D9A9}" type="sibTrans" cxnId="{925D86CC-1073-49C3-8539-3F7085CA83CE}">
      <dgm:prSet/>
      <dgm:spPr/>
      <dgm:t>
        <a:bodyPr/>
        <a:lstStyle/>
        <a:p>
          <a:endParaRPr kumimoji="1" lang="ja-JP" altLang="en-US"/>
        </a:p>
      </dgm:t>
    </dgm:pt>
    <dgm:pt modelId="{F18131C0-06B5-4023-8FFA-F8BE12F7397A}">
      <dgm:prSet/>
      <dgm:spPr/>
      <dgm:t>
        <a:bodyPr/>
        <a:lstStyle/>
        <a:p>
          <a:r>
            <a:rPr kumimoji="1" lang="ja-JP" altLang="en-US" dirty="0">
              <a:latin typeface="BIZ UDPゴシック" panose="020B0400000000000000" pitchFamily="50" charset="-128"/>
              <a:ea typeface="BIZ UDPゴシック" panose="020B0400000000000000" pitchFamily="50" charset="-128"/>
            </a:rPr>
            <a:t>口腔内に食べ物をため込んでいた</a:t>
          </a:r>
        </a:p>
      </dgm:t>
    </dgm:pt>
    <dgm:pt modelId="{01FCCFE1-E7B6-4369-A23E-3B413D81A62A}" type="parTrans" cxnId="{80BFCDB8-1CC0-4A52-9A2C-6804708444A3}">
      <dgm:prSet/>
      <dgm:spPr/>
      <dgm:t>
        <a:bodyPr/>
        <a:lstStyle/>
        <a:p>
          <a:endParaRPr kumimoji="1" lang="ja-JP" altLang="en-US"/>
        </a:p>
      </dgm:t>
    </dgm:pt>
    <dgm:pt modelId="{2F18E646-4D2F-4F22-9F75-35ACACF00152}" type="sibTrans" cxnId="{80BFCDB8-1CC0-4A52-9A2C-6804708444A3}">
      <dgm:prSet/>
      <dgm:spPr/>
      <dgm:t>
        <a:bodyPr/>
        <a:lstStyle/>
        <a:p>
          <a:endParaRPr kumimoji="1" lang="ja-JP" altLang="en-US"/>
        </a:p>
      </dgm:t>
    </dgm:pt>
    <dgm:pt modelId="{374B5321-38CD-419C-9532-FA49F701BF23}">
      <dgm:prSet/>
      <dgm:spPr/>
      <dgm:t>
        <a:bodyPr/>
        <a:lstStyle/>
        <a:p>
          <a:r>
            <a:rPr kumimoji="1" lang="ja-JP" altLang="en-US" dirty="0">
              <a:latin typeface="BIZ UDPゴシック" panose="020B0400000000000000" pitchFamily="50" charset="-128"/>
              <a:ea typeface="BIZ UDPゴシック" panose="020B0400000000000000" pitchFamily="50" charset="-128"/>
            </a:rPr>
            <a:t>かき込んで食べたことによる誤嚥・窒息</a:t>
          </a:r>
        </a:p>
      </dgm:t>
    </dgm:pt>
    <dgm:pt modelId="{97265B5C-836F-4AAC-AF9A-3DAD9BFE40F1}" type="parTrans" cxnId="{688DF566-FF67-4D49-9487-A25F1E5ED283}">
      <dgm:prSet/>
      <dgm:spPr/>
      <dgm:t>
        <a:bodyPr/>
        <a:lstStyle/>
        <a:p>
          <a:endParaRPr kumimoji="1" lang="ja-JP" altLang="en-US"/>
        </a:p>
      </dgm:t>
    </dgm:pt>
    <dgm:pt modelId="{610A22DF-DB07-403A-8F26-3E7E176B2A3B}" type="sibTrans" cxnId="{688DF566-FF67-4D49-9487-A25F1E5ED283}">
      <dgm:prSet/>
      <dgm:spPr/>
      <dgm:t>
        <a:bodyPr/>
        <a:lstStyle/>
        <a:p>
          <a:endParaRPr kumimoji="1" lang="ja-JP" altLang="en-US"/>
        </a:p>
      </dgm:t>
    </dgm:pt>
    <dgm:pt modelId="{BD60D84C-1201-41C8-B0EB-C584F3AF96B7}" type="pres">
      <dgm:prSet presAssocID="{CE87438A-3C44-43D2-A180-890EBED82A45}" presName="linear" presStyleCnt="0">
        <dgm:presLayoutVars>
          <dgm:dir/>
          <dgm:animLvl val="lvl"/>
          <dgm:resizeHandles val="exact"/>
        </dgm:presLayoutVars>
      </dgm:prSet>
      <dgm:spPr/>
    </dgm:pt>
    <dgm:pt modelId="{64C78D86-67F2-4CEF-B97E-DB2CE5D07EF1}" type="pres">
      <dgm:prSet presAssocID="{E424B18C-A850-4E0E-9BEC-597A504ABF62}" presName="parentLin" presStyleCnt="0"/>
      <dgm:spPr/>
    </dgm:pt>
    <dgm:pt modelId="{A40BE91C-8102-4DAB-9449-AF7003D4795C}" type="pres">
      <dgm:prSet presAssocID="{E424B18C-A850-4E0E-9BEC-597A504ABF62}" presName="parentLeftMargin" presStyleLbl="node1" presStyleIdx="0" presStyleCnt="2"/>
      <dgm:spPr/>
    </dgm:pt>
    <dgm:pt modelId="{E56AAE24-E0F3-40D6-B763-D7385768A044}" type="pres">
      <dgm:prSet presAssocID="{E424B18C-A850-4E0E-9BEC-597A504ABF62}" presName="parentText" presStyleLbl="node1" presStyleIdx="0" presStyleCnt="2" custScaleX="97814" custScaleY="99368">
        <dgm:presLayoutVars>
          <dgm:chMax val="0"/>
          <dgm:bulletEnabled val="1"/>
        </dgm:presLayoutVars>
      </dgm:prSet>
      <dgm:spPr/>
    </dgm:pt>
    <dgm:pt modelId="{7200D748-18E2-4740-8FB9-5DF0A3757E40}" type="pres">
      <dgm:prSet presAssocID="{E424B18C-A850-4E0E-9BEC-597A504ABF62}" presName="negativeSpace" presStyleCnt="0"/>
      <dgm:spPr/>
    </dgm:pt>
    <dgm:pt modelId="{DCE4CC00-DEEB-47A2-A056-1470F4FB702B}" type="pres">
      <dgm:prSet presAssocID="{E424B18C-A850-4E0E-9BEC-597A504ABF62}" presName="childText" presStyleLbl="conFgAcc1" presStyleIdx="0" presStyleCnt="2">
        <dgm:presLayoutVars>
          <dgm:bulletEnabled val="1"/>
        </dgm:presLayoutVars>
      </dgm:prSet>
      <dgm:spPr/>
    </dgm:pt>
    <dgm:pt modelId="{AA2715FF-4EF3-44A9-8B91-7DC0395EA225}" type="pres">
      <dgm:prSet presAssocID="{B8840C69-5171-46C1-83B0-1BB708AAA8F0}" presName="spaceBetweenRectangles" presStyleCnt="0"/>
      <dgm:spPr/>
    </dgm:pt>
    <dgm:pt modelId="{229BEB3D-B966-4897-BB10-D02A9C349699}" type="pres">
      <dgm:prSet presAssocID="{9F54031C-EF4D-43DE-8467-A1FD1E3B8F2C}" presName="parentLin" presStyleCnt="0"/>
      <dgm:spPr/>
    </dgm:pt>
    <dgm:pt modelId="{5DD73BEB-91CA-4E1B-8807-2255BCE36B2C}" type="pres">
      <dgm:prSet presAssocID="{9F54031C-EF4D-43DE-8467-A1FD1E3B8F2C}" presName="parentLeftMargin" presStyleLbl="node1" presStyleIdx="0" presStyleCnt="2"/>
      <dgm:spPr/>
    </dgm:pt>
    <dgm:pt modelId="{78C0F1D8-7C5B-4A04-9816-4E7221B23CAF}" type="pres">
      <dgm:prSet presAssocID="{9F54031C-EF4D-43DE-8467-A1FD1E3B8F2C}" presName="parentText" presStyleLbl="node1" presStyleIdx="1" presStyleCnt="2" custScaleX="97814" custScaleY="99368">
        <dgm:presLayoutVars>
          <dgm:chMax val="0"/>
          <dgm:bulletEnabled val="1"/>
        </dgm:presLayoutVars>
      </dgm:prSet>
      <dgm:spPr/>
    </dgm:pt>
    <dgm:pt modelId="{6142020A-2C0B-4EAE-A57F-9A61EADCE552}" type="pres">
      <dgm:prSet presAssocID="{9F54031C-EF4D-43DE-8467-A1FD1E3B8F2C}" presName="negativeSpace" presStyleCnt="0"/>
      <dgm:spPr/>
    </dgm:pt>
    <dgm:pt modelId="{51B173A5-3C61-4169-AEFF-B2A49DD2C2F5}" type="pres">
      <dgm:prSet presAssocID="{9F54031C-EF4D-43DE-8467-A1FD1E3B8F2C}" presName="childText" presStyleLbl="conFgAcc1" presStyleIdx="1" presStyleCnt="2">
        <dgm:presLayoutVars>
          <dgm:bulletEnabled val="1"/>
        </dgm:presLayoutVars>
      </dgm:prSet>
      <dgm:spPr/>
    </dgm:pt>
  </dgm:ptLst>
  <dgm:cxnLst>
    <dgm:cxn modelId="{ACC25521-07CB-4A7C-B719-7599E10F3C26}" type="presOf" srcId="{9F54031C-EF4D-43DE-8467-A1FD1E3B8F2C}" destId="{78C0F1D8-7C5B-4A04-9816-4E7221B23CAF}" srcOrd="1" destOrd="0" presId="urn:microsoft.com/office/officeart/2005/8/layout/list1"/>
    <dgm:cxn modelId="{CF231363-ADA0-4201-A3C9-C447260DEE15}" srcId="{CE87438A-3C44-43D2-A180-890EBED82A45}" destId="{E424B18C-A850-4E0E-9BEC-597A504ABF62}" srcOrd="0" destOrd="0" parTransId="{6368F1BE-D4B7-460B-92F7-37B6CAFFE6FB}" sibTransId="{B8840C69-5171-46C1-83B0-1BB708AAA8F0}"/>
    <dgm:cxn modelId="{D8F51464-9712-44E8-B08E-42A2798F9B37}" type="presOf" srcId="{374B5321-38CD-419C-9532-FA49F701BF23}" destId="{51B173A5-3C61-4169-AEFF-B2A49DD2C2F5}" srcOrd="0" destOrd="1" presId="urn:microsoft.com/office/officeart/2005/8/layout/list1"/>
    <dgm:cxn modelId="{688DF566-FF67-4D49-9487-A25F1E5ED283}" srcId="{9F54031C-EF4D-43DE-8467-A1FD1E3B8F2C}" destId="{374B5321-38CD-419C-9532-FA49F701BF23}" srcOrd="1" destOrd="0" parTransId="{97265B5C-836F-4AAC-AF9A-3DAD9BFE40F1}" sibTransId="{610A22DF-DB07-403A-8F26-3E7E176B2A3B}"/>
    <dgm:cxn modelId="{CDA07C70-74F8-4CF3-904A-44AE3A250A65}" type="presOf" srcId="{F18131C0-06B5-4023-8FFA-F8BE12F7397A}" destId="{51B173A5-3C61-4169-AEFF-B2A49DD2C2F5}" srcOrd="0" destOrd="0" presId="urn:microsoft.com/office/officeart/2005/8/layout/list1"/>
    <dgm:cxn modelId="{2343E77A-6175-4BC1-AC0E-B5C4F72C980F}" type="presOf" srcId="{E424B18C-A850-4E0E-9BEC-597A504ABF62}" destId="{E56AAE24-E0F3-40D6-B763-D7385768A044}" srcOrd="1" destOrd="0" presId="urn:microsoft.com/office/officeart/2005/8/layout/list1"/>
    <dgm:cxn modelId="{8393709E-19FF-4382-AEC2-091418DB0CFC}" type="presOf" srcId="{9F54031C-EF4D-43DE-8467-A1FD1E3B8F2C}" destId="{5DD73BEB-91CA-4E1B-8807-2255BCE36B2C}" srcOrd="0" destOrd="0" presId="urn:microsoft.com/office/officeart/2005/8/layout/list1"/>
    <dgm:cxn modelId="{80BFCDB8-1CC0-4A52-9A2C-6804708444A3}" srcId="{9F54031C-EF4D-43DE-8467-A1FD1E3B8F2C}" destId="{F18131C0-06B5-4023-8FFA-F8BE12F7397A}" srcOrd="0" destOrd="0" parTransId="{01FCCFE1-E7B6-4369-A23E-3B413D81A62A}" sibTransId="{2F18E646-4D2F-4F22-9F75-35ACACF00152}"/>
    <dgm:cxn modelId="{546109C1-3598-4090-8C50-73D02633BC9B}" srcId="{CE87438A-3C44-43D2-A180-890EBED82A45}" destId="{9F54031C-EF4D-43DE-8467-A1FD1E3B8F2C}" srcOrd="1" destOrd="0" parTransId="{418DBD5F-5AD9-4D56-A5D8-EAE991D0D028}" sibTransId="{94FB6034-2B7D-434E-8519-FCAAB9A844D0}"/>
    <dgm:cxn modelId="{194CAAC2-6C59-440C-A89D-0D523EEAEED3}" type="presOf" srcId="{CE87438A-3C44-43D2-A180-890EBED82A45}" destId="{BD60D84C-1201-41C8-B0EB-C584F3AF96B7}" srcOrd="0" destOrd="0" presId="urn:microsoft.com/office/officeart/2005/8/layout/list1"/>
    <dgm:cxn modelId="{30CE41CC-189E-4A5B-A7C8-641D8FEFA317}" type="presOf" srcId="{54D82546-A6A1-483F-891A-9A5C385D657D}" destId="{DCE4CC00-DEEB-47A2-A056-1470F4FB702B}" srcOrd="0" destOrd="0" presId="urn:microsoft.com/office/officeart/2005/8/layout/list1"/>
    <dgm:cxn modelId="{925D86CC-1073-49C3-8539-3F7085CA83CE}" srcId="{E424B18C-A850-4E0E-9BEC-597A504ABF62}" destId="{C10A38B7-C11E-4523-B300-ED7F8C475FBB}" srcOrd="1" destOrd="0" parTransId="{808176FE-A565-48D0-ADFA-56E8EB334EF5}" sibTransId="{C66BBCB2-EEEA-4958-B4A5-D310B2D0D9A9}"/>
    <dgm:cxn modelId="{019123D6-A066-4E42-8B8A-C8AE640C8BE1}" srcId="{E424B18C-A850-4E0E-9BEC-597A504ABF62}" destId="{54D82546-A6A1-483F-891A-9A5C385D657D}" srcOrd="0" destOrd="0" parTransId="{AB6C2650-5F7B-4A19-9E57-A792BBC63A0C}" sibTransId="{7E53EF75-7178-45F4-818B-EDD331762C7F}"/>
    <dgm:cxn modelId="{959578EB-3127-4684-9D75-20F88DD6A48B}" type="presOf" srcId="{C10A38B7-C11E-4523-B300-ED7F8C475FBB}" destId="{DCE4CC00-DEEB-47A2-A056-1470F4FB702B}" srcOrd="0" destOrd="1" presId="urn:microsoft.com/office/officeart/2005/8/layout/list1"/>
    <dgm:cxn modelId="{621F17EF-476D-47A6-B6F3-B0B4647C9B74}" type="presOf" srcId="{E424B18C-A850-4E0E-9BEC-597A504ABF62}" destId="{A40BE91C-8102-4DAB-9449-AF7003D4795C}" srcOrd="0" destOrd="0" presId="urn:microsoft.com/office/officeart/2005/8/layout/list1"/>
    <dgm:cxn modelId="{8C0A25E4-AF94-464F-9326-6F21364ECAB8}" type="presParOf" srcId="{BD60D84C-1201-41C8-B0EB-C584F3AF96B7}" destId="{64C78D86-67F2-4CEF-B97E-DB2CE5D07EF1}" srcOrd="0" destOrd="0" presId="urn:microsoft.com/office/officeart/2005/8/layout/list1"/>
    <dgm:cxn modelId="{A574929F-8F3A-418E-AF4D-8FB48AF6C1A7}" type="presParOf" srcId="{64C78D86-67F2-4CEF-B97E-DB2CE5D07EF1}" destId="{A40BE91C-8102-4DAB-9449-AF7003D4795C}" srcOrd="0" destOrd="0" presId="urn:microsoft.com/office/officeart/2005/8/layout/list1"/>
    <dgm:cxn modelId="{15D03957-6075-49E7-8402-75123FD4AA89}" type="presParOf" srcId="{64C78D86-67F2-4CEF-B97E-DB2CE5D07EF1}" destId="{E56AAE24-E0F3-40D6-B763-D7385768A044}" srcOrd="1" destOrd="0" presId="urn:microsoft.com/office/officeart/2005/8/layout/list1"/>
    <dgm:cxn modelId="{ED8AFE52-08BB-49CD-A8E7-30588FAC7196}" type="presParOf" srcId="{BD60D84C-1201-41C8-B0EB-C584F3AF96B7}" destId="{7200D748-18E2-4740-8FB9-5DF0A3757E40}" srcOrd="1" destOrd="0" presId="urn:microsoft.com/office/officeart/2005/8/layout/list1"/>
    <dgm:cxn modelId="{14FEC88E-0DA0-469F-B8AC-4FC2ED38CD11}" type="presParOf" srcId="{BD60D84C-1201-41C8-B0EB-C584F3AF96B7}" destId="{DCE4CC00-DEEB-47A2-A056-1470F4FB702B}" srcOrd="2" destOrd="0" presId="urn:microsoft.com/office/officeart/2005/8/layout/list1"/>
    <dgm:cxn modelId="{3BA8C6CE-C38C-465D-BC54-F59A91356F1A}" type="presParOf" srcId="{BD60D84C-1201-41C8-B0EB-C584F3AF96B7}" destId="{AA2715FF-4EF3-44A9-8B91-7DC0395EA225}" srcOrd="3" destOrd="0" presId="urn:microsoft.com/office/officeart/2005/8/layout/list1"/>
    <dgm:cxn modelId="{9D6D6311-56C1-4AAE-87F2-1B7A057B21A5}" type="presParOf" srcId="{BD60D84C-1201-41C8-B0EB-C584F3AF96B7}" destId="{229BEB3D-B966-4897-BB10-D02A9C349699}" srcOrd="4" destOrd="0" presId="urn:microsoft.com/office/officeart/2005/8/layout/list1"/>
    <dgm:cxn modelId="{0327C600-80CC-4466-A768-54A5B7F0C1F9}" type="presParOf" srcId="{229BEB3D-B966-4897-BB10-D02A9C349699}" destId="{5DD73BEB-91CA-4E1B-8807-2255BCE36B2C}" srcOrd="0" destOrd="0" presId="urn:microsoft.com/office/officeart/2005/8/layout/list1"/>
    <dgm:cxn modelId="{2DAFF7C9-CB1C-4AEC-A800-C151BC0762CF}" type="presParOf" srcId="{229BEB3D-B966-4897-BB10-D02A9C349699}" destId="{78C0F1D8-7C5B-4A04-9816-4E7221B23CAF}" srcOrd="1" destOrd="0" presId="urn:microsoft.com/office/officeart/2005/8/layout/list1"/>
    <dgm:cxn modelId="{593B89F2-B925-4A73-830E-CF5BB2DB8C6C}" type="presParOf" srcId="{BD60D84C-1201-41C8-B0EB-C584F3AF96B7}" destId="{6142020A-2C0B-4EAE-A57F-9A61EADCE552}" srcOrd="5" destOrd="0" presId="urn:microsoft.com/office/officeart/2005/8/layout/list1"/>
    <dgm:cxn modelId="{52F7A4DC-23F7-4464-9BC6-86D937294BDB}" type="presParOf" srcId="{BD60D84C-1201-41C8-B0EB-C584F3AF96B7}" destId="{51B173A5-3C61-4169-AEFF-B2A49DD2C2F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87438A-3C44-43D2-A180-890EBED82A45}" type="doc">
      <dgm:prSet loTypeId="urn:microsoft.com/office/officeart/2005/8/layout/list1" loCatId="list" qsTypeId="urn:microsoft.com/office/officeart/2005/8/quickstyle/simple2" qsCatId="simple" csTypeId="urn:microsoft.com/office/officeart/2005/8/colors/accent1_2" csCatId="accent1" phldr="1"/>
      <dgm:spPr/>
      <dgm:t>
        <a:bodyPr/>
        <a:lstStyle/>
        <a:p>
          <a:endParaRPr kumimoji="1" lang="ja-JP" altLang="en-US"/>
        </a:p>
      </dgm:t>
    </dgm:pt>
    <dgm:pt modelId="{E424B18C-A850-4E0E-9BEC-597A504ABF62}">
      <dgm:prSet phldrT="[テキスト]" custT="1"/>
      <dgm:spPr/>
      <dgm:t>
        <a:bodyPr/>
        <a:lstStyle/>
        <a:p>
          <a:r>
            <a:rPr kumimoji="1" lang="ja-JP" altLang="en-US" sz="3200" dirty="0">
              <a:latin typeface="BIZ UDPゴシック" panose="020B0400000000000000" pitchFamily="50" charset="-128"/>
              <a:ea typeface="BIZ UDPゴシック" panose="020B0400000000000000" pitchFamily="50" charset="-128"/>
            </a:rPr>
            <a:t>介護中の負荷・負傷　５件</a:t>
          </a:r>
        </a:p>
      </dgm:t>
    </dgm:pt>
    <dgm:pt modelId="{6368F1BE-D4B7-460B-92F7-37B6CAFFE6FB}" type="parTrans" cxnId="{CF231363-ADA0-4201-A3C9-C447260DEE15}">
      <dgm:prSet/>
      <dgm:spPr/>
      <dgm:t>
        <a:bodyPr/>
        <a:lstStyle/>
        <a:p>
          <a:endParaRPr kumimoji="1" lang="ja-JP" altLang="en-US"/>
        </a:p>
      </dgm:t>
    </dgm:pt>
    <dgm:pt modelId="{B8840C69-5171-46C1-83B0-1BB708AAA8F0}" type="sibTrans" cxnId="{CF231363-ADA0-4201-A3C9-C447260DEE15}">
      <dgm:prSet/>
      <dgm:spPr/>
      <dgm:t>
        <a:bodyPr/>
        <a:lstStyle/>
        <a:p>
          <a:endParaRPr kumimoji="1" lang="ja-JP" altLang="en-US"/>
        </a:p>
      </dgm:t>
    </dgm:pt>
    <dgm:pt modelId="{9F54031C-EF4D-43DE-8467-A1FD1E3B8F2C}">
      <dgm:prSet phldrT="[テキスト]" custT="1"/>
      <dgm:spPr/>
      <dgm:t>
        <a:bodyPr/>
        <a:lstStyle/>
        <a:p>
          <a:r>
            <a:rPr kumimoji="1" lang="ja-JP" altLang="en-US" sz="3200" dirty="0">
              <a:latin typeface="BIZ UDPゴシック" panose="020B0400000000000000" pitchFamily="50" charset="-128"/>
              <a:ea typeface="BIZ UDPゴシック" panose="020B0400000000000000" pitchFamily="50" charset="-128"/>
            </a:rPr>
            <a:t>原因不明　</a:t>
          </a:r>
          <a:r>
            <a:rPr kumimoji="1" lang="en-US" altLang="ja-JP" sz="3200" dirty="0">
              <a:latin typeface="BIZ UDPゴシック" panose="020B0400000000000000" pitchFamily="50" charset="-128"/>
              <a:ea typeface="BIZ UDPゴシック" panose="020B0400000000000000" pitchFamily="50" charset="-128"/>
            </a:rPr>
            <a:t>31</a:t>
          </a:r>
          <a:r>
            <a:rPr kumimoji="1" lang="ja-JP" altLang="en-US" sz="3200" dirty="0">
              <a:latin typeface="BIZ UDPゴシック" panose="020B0400000000000000" pitchFamily="50" charset="-128"/>
              <a:ea typeface="BIZ UDPゴシック" panose="020B0400000000000000" pitchFamily="50" charset="-128"/>
            </a:rPr>
            <a:t>件</a:t>
          </a:r>
        </a:p>
      </dgm:t>
    </dgm:pt>
    <dgm:pt modelId="{418DBD5F-5AD9-4D56-A5D8-EAE991D0D028}" type="parTrans" cxnId="{546109C1-3598-4090-8C50-73D02633BC9B}">
      <dgm:prSet/>
      <dgm:spPr/>
      <dgm:t>
        <a:bodyPr/>
        <a:lstStyle/>
        <a:p>
          <a:endParaRPr kumimoji="1" lang="ja-JP" altLang="en-US"/>
        </a:p>
      </dgm:t>
    </dgm:pt>
    <dgm:pt modelId="{94FB6034-2B7D-434E-8519-FCAAB9A844D0}" type="sibTrans" cxnId="{546109C1-3598-4090-8C50-73D02633BC9B}">
      <dgm:prSet/>
      <dgm:spPr/>
      <dgm:t>
        <a:bodyPr/>
        <a:lstStyle/>
        <a:p>
          <a:endParaRPr kumimoji="1" lang="ja-JP" altLang="en-US"/>
        </a:p>
      </dgm:t>
    </dgm:pt>
    <dgm:pt modelId="{54D82546-A6A1-483F-891A-9A5C385D657D}">
      <dgm:prSet/>
      <dgm:spPr/>
      <dgm:t>
        <a:bodyPr/>
        <a:lstStyle/>
        <a:p>
          <a:r>
            <a:rPr kumimoji="1" lang="ja-JP" altLang="en-US" dirty="0">
              <a:latin typeface="BIZ UDPゴシック" panose="020B0400000000000000" pitchFamily="50" charset="-128"/>
              <a:ea typeface="BIZ UDPゴシック" panose="020B0400000000000000" pitchFamily="50" charset="-128"/>
            </a:rPr>
            <a:t>移乗・移動介助中ベッドや車いすに体が当たった</a:t>
          </a:r>
        </a:p>
      </dgm:t>
    </dgm:pt>
    <dgm:pt modelId="{AB6C2650-5F7B-4A19-9E57-A792BBC63A0C}" type="parTrans" cxnId="{019123D6-A066-4E42-8B8A-C8AE640C8BE1}">
      <dgm:prSet/>
      <dgm:spPr/>
      <dgm:t>
        <a:bodyPr/>
        <a:lstStyle/>
        <a:p>
          <a:endParaRPr kumimoji="1" lang="ja-JP" altLang="en-US"/>
        </a:p>
      </dgm:t>
    </dgm:pt>
    <dgm:pt modelId="{7E53EF75-7178-45F4-818B-EDD331762C7F}" type="sibTrans" cxnId="{019123D6-A066-4E42-8B8A-C8AE640C8BE1}">
      <dgm:prSet/>
      <dgm:spPr/>
      <dgm:t>
        <a:bodyPr/>
        <a:lstStyle/>
        <a:p>
          <a:endParaRPr kumimoji="1" lang="ja-JP" altLang="en-US"/>
        </a:p>
      </dgm:t>
    </dgm:pt>
    <dgm:pt modelId="{C10A38B7-C11E-4523-B300-ED7F8C475FBB}">
      <dgm:prSet/>
      <dgm:spPr/>
      <dgm:t>
        <a:bodyPr/>
        <a:lstStyle/>
        <a:p>
          <a:r>
            <a:rPr kumimoji="1" lang="ja-JP" altLang="en-US" dirty="0">
              <a:latin typeface="BIZ UDPゴシック" panose="020B0400000000000000" pitchFamily="50" charset="-128"/>
              <a:ea typeface="BIZ UDPゴシック" panose="020B0400000000000000" pitchFamily="50" charset="-128"/>
            </a:rPr>
            <a:t>可動域以上に動かしてしまった</a:t>
          </a:r>
        </a:p>
      </dgm:t>
    </dgm:pt>
    <dgm:pt modelId="{808176FE-A565-48D0-ADFA-56E8EB334EF5}" type="parTrans" cxnId="{925D86CC-1073-49C3-8539-3F7085CA83CE}">
      <dgm:prSet/>
      <dgm:spPr/>
      <dgm:t>
        <a:bodyPr/>
        <a:lstStyle/>
        <a:p>
          <a:endParaRPr kumimoji="1" lang="ja-JP" altLang="en-US"/>
        </a:p>
      </dgm:t>
    </dgm:pt>
    <dgm:pt modelId="{C66BBCB2-EEEA-4958-B4A5-D310B2D0D9A9}" type="sibTrans" cxnId="{925D86CC-1073-49C3-8539-3F7085CA83CE}">
      <dgm:prSet/>
      <dgm:spPr/>
      <dgm:t>
        <a:bodyPr/>
        <a:lstStyle/>
        <a:p>
          <a:endParaRPr kumimoji="1" lang="ja-JP" altLang="en-US"/>
        </a:p>
      </dgm:t>
    </dgm:pt>
    <dgm:pt modelId="{26740C39-9D84-40FA-8E9D-F2714EE8619E}">
      <dgm:prSet/>
      <dgm:spPr/>
      <dgm:t>
        <a:bodyPr/>
        <a:lstStyle/>
        <a:p>
          <a:r>
            <a:rPr kumimoji="1" lang="ja-JP" altLang="en-US" dirty="0">
              <a:latin typeface="BIZ UDPゴシック" panose="020B0400000000000000" pitchFamily="50" charset="-128"/>
              <a:ea typeface="BIZ UDPゴシック" panose="020B0400000000000000" pitchFamily="50" charset="-128"/>
            </a:rPr>
            <a:t>居室を訪問したところ床に倒れていた</a:t>
          </a:r>
        </a:p>
      </dgm:t>
    </dgm:pt>
    <dgm:pt modelId="{7BF73267-7EA8-4238-A92A-4EC7EF16E75F}" type="parTrans" cxnId="{6A329ED7-4B85-4A3B-B59B-EE4788C2A23A}">
      <dgm:prSet/>
      <dgm:spPr/>
      <dgm:t>
        <a:bodyPr/>
        <a:lstStyle/>
        <a:p>
          <a:endParaRPr kumimoji="1" lang="ja-JP" altLang="en-US"/>
        </a:p>
      </dgm:t>
    </dgm:pt>
    <dgm:pt modelId="{3F7B0B9B-5C99-4296-AE8A-CD9FE60F793F}" type="sibTrans" cxnId="{6A329ED7-4B85-4A3B-B59B-EE4788C2A23A}">
      <dgm:prSet/>
      <dgm:spPr/>
      <dgm:t>
        <a:bodyPr/>
        <a:lstStyle/>
        <a:p>
          <a:endParaRPr kumimoji="1" lang="ja-JP" altLang="en-US"/>
        </a:p>
      </dgm:t>
    </dgm:pt>
    <dgm:pt modelId="{12516641-8711-4B26-AC52-6F9D84D570BE}">
      <dgm:prSet/>
      <dgm:spPr/>
      <dgm:t>
        <a:bodyPr/>
        <a:lstStyle/>
        <a:p>
          <a:r>
            <a:rPr kumimoji="1" lang="ja-JP" altLang="en-US" dirty="0">
              <a:latin typeface="BIZ UDPゴシック" panose="020B0400000000000000" pitchFamily="50" charset="-128"/>
              <a:ea typeface="BIZ UDPゴシック" panose="020B0400000000000000" pitchFamily="50" charset="-128"/>
            </a:rPr>
            <a:t>原因不明の内出血を発見</a:t>
          </a:r>
        </a:p>
      </dgm:t>
    </dgm:pt>
    <dgm:pt modelId="{690967D3-5B1A-40DC-BA1C-46B4905D872C}" type="parTrans" cxnId="{29C02F4E-7C7A-4D20-8151-99B3CA39849E}">
      <dgm:prSet/>
      <dgm:spPr/>
      <dgm:t>
        <a:bodyPr/>
        <a:lstStyle/>
        <a:p>
          <a:endParaRPr kumimoji="1" lang="ja-JP" altLang="en-US"/>
        </a:p>
      </dgm:t>
    </dgm:pt>
    <dgm:pt modelId="{27205309-091D-426D-88C0-9F563FC4D995}" type="sibTrans" cxnId="{29C02F4E-7C7A-4D20-8151-99B3CA39849E}">
      <dgm:prSet/>
      <dgm:spPr/>
      <dgm:t>
        <a:bodyPr/>
        <a:lstStyle/>
        <a:p>
          <a:endParaRPr kumimoji="1" lang="ja-JP" altLang="en-US"/>
        </a:p>
      </dgm:t>
    </dgm:pt>
    <dgm:pt modelId="{BD60D84C-1201-41C8-B0EB-C584F3AF96B7}" type="pres">
      <dgm:prSet presAssocID="{CE87438A-3C44-43D2-A180-890EBED82A45}" presName="linear" presStyleCnt="0">
        <dgm:presLayoutVars>
          <dgm:dir/>
          <dgm:animLvl val="lvl"/>
          <dgm:resizeHandles val="exact"/>
        </dgm:presLayoutVars>
      </dgm:prSet>
      <dgm:spPr/>
    </dgm:pt>
    <dgm:pt modelId="{64C78D86-67F2-4CEF-B97E-DB2CE5D07EF1}" type="pres">
      <dgm:prSet presAssocID="{E424B18C-A850-4E0E-9BEC-597A504ABF62}" presName="parentLin" presStyleCnt="0"/>
      <dgm:spPr/>
    </dgm:pt>
    <dgm:pt modelId="{A40BE91C-8102-4DAB-9449-AF7003D4795C}" type="pres">
      <dgm:prSet presAssocID="{E424B18C-A850-4E0E-9BEC-597A504ABF62}" presName="parentLeftMargin" presStyleLbl="node1" presStyleIdx="0" presStyleCnt="2"/>
      <dgm:spPr/>
    </dgm:pt>
    <dgm:pt modelId="{E56AAE24-E0F3-40D6-B763-D7385768A044}" type="pres">
      <dgm:prSet presAssocID="{E424B18C-A850-4E0E-9BEC-597A504ABF62}" presName="parentText" presStyleLbl="node1" presStyleIdx="0" presStyleCnt="2" custScaleX="97814" custScaleY="99368">
        <dgm:presLayoutVars>
          <dgm:chMax val="0"/>
          <dgm:bulletEnabled val="1"/>
        </dgm:presLayoutVars>
      </dgm:prSet>
      <dgm:spPr/>
    </dgm:pt>
    <dgm:pt modelId="{7200D748-18E2-4740-8FB9-5DF0A3757E40}" type="pres">
      <dgm:prSet presAssocID="{E424B18C-A850-4E0E-9BEC-597A504ABF62}" presName="negativeSpace" presStyleCnt="0"/>
      <dgm:spPr/>
    </dgm:pt>
    <dgm:pt modelId="{DCE4CC00-DEEB-47A2-A056-1470F4FB702B}" type="pres">
      <dgm:prSet presAssocID="{E424B18C-A850-4E0E-9BEC-597A504ABF62}" presName="childText" presStyleLbl="conFgAcc1" presStyleIdx="0" presStyleCnt="2">
        <dgm:presLayoutVars>
          <dgm:bulletEnabled val="1"/>
        </dgm:presLayoutVars>
      </dgm:prSet>
      <dgm:spPr/>
    </dgm:pt>
    <dgm:pt modelId="{AA2715FF-4EF3-44A9-8B91-7DC0395EA225}" type="pres">
      <dgm:prSet presAssocID="{B8840C69-5171-46C1-83B0-1BB708AAA8F0}" presName="spaceBetweenRectangles" presStyleCnt="0"/>
      <dgm:spPr/>
    </dgm:pt>
    <dgm:pt modelId="{229BEB3D-B966-4897-BB10-D02A9C349699}" type="pres">
      <dgm:prSet presAssocID="{9F54031C-EF4D-43DE-8467-A1FD1E3B8F2C}" presName="parentLin" presStyleCnt="0"/>
      <dgm:spPr/>
    </dgm:pt>
    <dgm:pt modelId="{5DD73BEB-91CA-4E1B-8807-2255BCE36B2C}" type="pres">
      <dgm:prSet presAssocID="{9F54031C-EF4D-43DE-8467-A1FD1E3B8F2C}" presName="parentLeftMargin" presStyleLbl="node1" presStyleIdx="0" presStyleCnt="2"/>
      <dgm:spPr/>
    </dgm:pt>
    <dgm:pt modelId="{78C0F1D8-7C5B-4A04-9816-4E7221B23CAF}" type="pres">
      <dgm:prSet presAssocID="{9F54031C-EF4D-43DE-8467-A1FD1E3B8F2C}" presName="parentText" presStyleLbl="node1" presStyleIdx="1" presStyleCnt="2" custScaleX="97814" custScaleY="99368">
        <dgm:presLayoutVars>
          <dgm:chMax val="0"/>
          <dgm:bulletEnabled val="1"/>
        </dgm:presLayoutVars>
      </dgm:prSet>
      <dgm:spPr/>
    </dgm:pt>
    <dgm:pt modelId="{6142020A-2C0B-4EAE-A57F-9A61EADCE552}" type="pres">
      <dgm:prSet presAssocID="{9F54031C-EF4D-43DE-8467-A1FD1E3B8F2C}" presName="negativeSpace" presStyleCnt="0"/>
      <dgm:spPr/>
    </dgm:pt>
    <dgm:pt modelId="{51B173A5-3C61-4169-AEFF-B2A49DD2C2F5}" type="pres">
      <dgm:prSet presAssocID="{9F54031C-EF4D-43DE-8467-A1FD1E3B8F2C}" presName="childText" presStyleLbl="conFgAcc1" presStyleIdx="1" presStyleCnt="2">
        <dgm:presLayoutVars>
          <dgm:bulletEnabled val="1"/>
        </dgm:presLayoutVars>
      </dgm:prSet>
      <dgm:spPr/>
    </dgm:pt>
  </dgm:ptLst>
  <dgm:cxnLst>
    <dgm:cxn modelId="{ACC25521-07CB-4A7C-B719-7599E10F3C26}" type="presOf" srcId="{9F54031C-EF4D-43DE-8467-A1FD1E3B8F2C}" destId="{78C0F1D8-7C5B-4A04-9816-4E7221B23CAF}" srcOrd="1" destOrd="0" presId="urn:microsoft.com/office/officeart/2005/8/layout/list1"/>
    <dgm:cxn modelId="{CF231363-ADA0-4201-A3C9-C447260DEE15}" srcId="{CE87438A-3C44-43D2-A180-890EBED82A45}" destId="{E424B18C-A850-4E0E-9BEC-597A504ABF62}" srcOrd="0" destOrd="0" parTransId="{6368F1BE-D4B7-460B-92F7-37B6CAFFE6FB}" sibTransId="{B8840C69-5171-46C1-83B0-1BB708AAA8F0}"/>
    <dgm:cxn modelId="{29C02F4E-7C7A-4D20-8151-99B3CA39849E}" srcId="{9F54031C-EF4D-43DE-8467-A1FD1E3B8F2C}" destId="{12516641-8711-4B26-AC52-6F9D84D570BE}" srcOrd="1" destOrd="0" parTransId="{690967D3-5B1A-40DC-BA1C-46B4905D872C}" sibTransId="{27205309-091D-426D-88C0-9F563FC4D995}"/>
    <dgm:cxn modelId="{2343E77A-6175-4BC1-AC0E-B5C4F72C980F}" type="presOf" srcId="{E424B18C-A850-4E0E-9BEC-597A504ABF62}" destId="{E56AAE24-E0F3-40D6-B763-D7385768A044}" srcOrd="1" destOrd="0" presId="urn:microsoft.com/office/officeart/2005/8/layout/list1"/>
    <dgm:cxn modelId="{8393709E-19FF-4382-AEC2-091418DB0CFC}" type="presOf" srcId="{9F54031C-EF4D-43DE-8467-A1FD1E3B8F2C}" destId="{5DD73BEB-91CA-4E1B-8807-2255BCE36B2C}" srcOrd="0" destOrd="0" presId="urn:microsoft.com/office/officeart/2005/8/layout/list1"/>
    <dgm:cxn modelId="{FD6201B4-5D14-42B8-A96F-B502BDEF332D}" type="presOf" srcId="{12516641-8711-4B26-AC52-6F9D84D570BE}" destId="{51B173A5-3C61-4169-AEFF-B2A49DD2C2F5}" srcOrd="0" destOrd="1" presId="urn:microsoft.com/office/officeart/2005/8/layout/list1"/>
    <dgm:cxn modelId="{546109C1-3598-4090-8C50-73D02633BC9B}" srcId="{CE87438A-3C44-43D2-A180-890EBED82A45}" destId="{9F54031C-EF4D-43DE-8467-A1FD1E3B8F2C}" srcOrd="1" destOrd="0" parTransId="{418DBD5F-5AD9-4D56-A5D8-EAE991D0D028}" sibTransId="{94FB6034-2B7D-434E-8519-FCAAB9A844D0}"/>
    <dgm:cxn modelId="{194CAAC2-6C59-440C-A89D-0D523EEAEED3}" type="presOf" srcId="{CE87438A-3C44-43D2-A180-890EBED82A45}" destId="{BD60D84C-1201-41C8-B0EB-C584F3AF96B7}" srcOrd="0" destOrd="0" presId="urn:microsoft.com/office/officeart/2005/8/layout/list1"/>
    <dgm:cxn modelId="{0CEFB6CB-4EEC-42E9-B5FF-AB3C64D5353E}" type="presOf" srcId="{26740C39-9D84-40FA-8E9D-F2714EE8619E}" destId="{51B173A5-3C61-4169-AEFF-B2A49DD2C2F5}" srcOrd="0" destOrd="0" presId="urn:microsoft.com/office/officeart/2005/8/layout/list1"/>
    <dgm:cxn modelId="{30CE41CC-189E-4A5B-A7C8-641D8FEFA317}" type="presOf" srcId="{54D82546-A6A1-483F-891A-9A5C385D657D}" destId="{DCE4CC00-DEEB-47A2-A056-1470F4FB702B}" srcOrd="0" destOrd="0" presId="urn:microsoft.com/office/officeart/2005/8/layout/list1"/>
    <dgm:cxn modelId="{925D86CC-1073-49C3-8539-3F7085CA83CE}" srcId="{E424B18C-A850-4E0E-9BEC-597A504ABF62}" destId="{C10A38B7-C11E-4523-B300-ED7F8C475FBB}" srcOrd="1" destOrd="0" parTransId="{808176FE-A565-48D0-ADFA-56E8EB334EF5}" sibTransId="{C66BBCB2-EEEA-4958-B4A5-D310B2D0D9A9}"/>
    <dgm:cxn modelId="{019123D6-A066-4E42-8B8A-C8AE640C8BE1}" srcId="{E424B18C-A850-4E0E-9BEC-597A504ABF62}" destId="{54D82546-A6A1-483F-891A-9A5C385D657D}" srcOrd="0" destOrd="0" parTransId="{AB6C2650-5F7B-4A19-9E57-A792BBC63A0C}" sibTransId="{7E53EF75-7178-45F4-818B-EDD331762C7F}"/>
    <dgm:cxn modelId="{6A329ED7-4B85-4A3B-B59B-EE4788C2A23A}" srcId="{9F54031C-EF4D-43DE-8467-A1FD1E3B8F2C}" destId="{26740C39-9D84-40FA-8E9D-F2714EE8619E}" srcOrd="0" destOrd="0" parTransId="{7BF73267-7EA8-4238-A92A-4EC7EF16E75F}" sibTransId="{3F7B0B9B-5C99-4296-AE8A-CD9FE60F793F}"/>
    <dgm:cxn modelId="{959578EB-3127-4684-9D75-20F88DD6A48B}" type="presOf" srcId="{C10A38B7-C11E-4523-B300-ED7F8C475FBB}" destId="{DCE4CC00-DEEB-47A2-A056-1470F4FB702B}" srcOrd="0" destOrd="1" presId="urn:microsoft.com/office/officeart/2005/8/layout/list1"/>
    <dgm:cxn modelId="{621F17EF-476D-47A6-B6F3-B0B4647C9B74}" type="presOf" srcId="{E424B18C-A850-4E0E-9BEC-597A504ABF62}" destId="{A40BE91C-8102-4DAB-9449-AF7003D4795C}" srcOrd="0" destOrd="0" presId="urn:microsoft.com/office/officeart/2005/8/layout/list1"/>
    <dgm:cxn modelId="{8C0A25E4-AF94-464F-9326-6F21364ECAB8}" type="presParOf" srcId="{BD60D84C-1201-41C8-B0EB-C584F3AF96B7}" destId="{64C78D86-67F2-4CEF-B97E-DB2CE5D07EF1}" srcOrd="0" destOrd="0" presId="urn:microsoft.com/office/officeart/2005/8/layout/list1"/>
    <dgm:cxn modelId="{A574929F-8F3A-418E-AF4D-8FB48AF6C1A7}" type="presParOf" srcId="{64C78D86-67F2-4CEF-B97E-DB2CE5D07EF1}" destId="{A40BE91C-8102-4DAB-9449-AF7003D4795C}" srcOrd="0" destOrd="0" presId="urn:microsoft.com/office/officeart/2005/8/layout/list1"/>
    <dgm:cxn modelId="{15D03957-6075-49E7-8402-75123FD4AA89}" type="presParOf" srcId="{64C78D86-67F2-4CEF-B97E-DB2CE5D07EF1}" destId="{E56AAE24-E0F3-40D6-B763-D7385768A044}" srcOrd="1" destOrd="0" presId="urn:microsoft.com/office/officeart/2005/8/layout/list1"/>
    <dgm:cxn modelId="{ED8AFE52-08BB-49CD-A8E7-30588FAC7196}" type="presParOf" srcId="{BD60D84C-1201-41C8-B0EB-C584F3AF96B7}" destId="{7200D748-18E2-4740-8FB9-5DF0A3757E40}" srcOrd="1" destOrd="0" presId="urn:microsoft.com/office/officeart/2005/8/layout/list1"/>
    <dgm:cxn modelId="{14FEC88E-0DA0-469F-B8AC-4FC2ED38CD11}" type="presParOf" srcId="{BD60D84C-1201-41C8-B0EB-C584F3AF96B7}" destId="{DCE4CC00-DEEB-47A2-A056-1470F4FB702B}" srcOrd="2" destOrd="0" presId="urn:microsoft.com/office/officeart/2005/8/layout/list1"/>
    <dgm:cxn modelId="{3BA8C6CE-C38C-465D-BC54-F59A91356F1A}" type="presParOf" srcId="{BD60D84C-1201-41C8-B0EB-C584F3AF96B7}" destId="{AA2715FF-4EF3-44A9-8B91-7DC0395EA225}" srcOrd="3" destOrd="0" presId="urn:microsoft.com/office/officeart/2005/8/layout/list1"/>
    <dgm:cxn modelId="{9D6D6311-56C1-4AAE-87F2-1B7A057B21A5}" type="presParOf" srcId="{BD60D84C-1201-41C8-B0EB-C584F3AF96B7}" destId="{229BEB3D-B966-4897-BB10-D02A9C349699}" srcOrd="4" destOrd="0" presId="urn:microsoft.com/office/officeart/2005/8/layout/list1"/>
    <dgm:cxn modelId="{0327C600-80CC-4466-A768-54A5B7F0C1F9}" type="presParOf" srcId="{229BEB3D-B966-4897-BB10-D02A9C349699}" destId="{5DD73BEB-91CA-4E1B-8807-2255BCE36B2C}" srcOrd="0" destOrd="0" presId="urn:microsoft.com/office/officeart/2005/8/layout/list1"/>
    <dgm:cxn modelId="{2DAFF7C9-CB1C-4AEC-A800-C151BC0762CF}" type="presParOf" srcId="{229BEB3D-B966-4897-BB10-D02A9C349699}" destId="{78C0F1D8-7C5B-4A04-9816-4E7221B23CAF}" srcOrd="1" destOrd="0" presId="urn:microsoft.com/office/officeart/2005/8/layout/list1"/>
    <dgm:cxn modelId="{593B89F2-B925-4A73-830E-CF5BB2DB8C6C}" type="presParOf" srcId="{BD60D84C-1201-41C8-B0EB-C584F3AF96B7}" destId="{6142020A-2C0B-4EAE-A57F-9A61EADCE552}" srcOrd="5" destOrd="0" presId="urn:microsoft.com/office/officeart/2005/8/layout/list1"/>
    <dgm:cxn modelId="{52F7A4DC-23F7-4464-9BC6-86D937294BDB}" type="presParOf" srcId="{BD60D84C-1201-41C8-B0EB-C584F3AF96B7}" destId="{51B173A5-3C61-4169-AEFF-B2A49DD2C2F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E87438A-3C44-43D2-A180-890EBED82A45}" type="doc">
      <dgm:prSet loTypeId="urn:microsoft.com/office/officeart/2005/8/layout/list1" loCatId="list" qsTypeId="urn:microsoft.com/office/officeart/2005/8/quickstyle/simple2" qsCatId="simple" csTypeId="urn:microsoft.com/office/officeart/2005/8/colors/accent1_2" csCatId="accent1" phldr="1"/>
      <dgm:spPr/>
      <dgm:t>
        <a:bodyPr/>
        <a:lstStyle/>
        <a:p>
          <a:endParaRPr kumimoji="1" lang="ja-JP" altLang="en-US"/>
        </a:p>
      </dgm:t>
    </dgm:pt>
    <dgm:pt modelId="{E424B18C-A850-4E0E-9BEC-597A504ABF62}">
      <dgm:prSet phldrT="[テキスト]" custT="1"/>
      <dgm:spPr/>
      <dgm:t>
        <a:bodyPr/>
        <a:lstStyle/>
        <a:p>
          <a:r>
            <a:rPr kumimoji="1" lang="ja-JP" altLang="en-US" sz="3200" dirty="0">
              <a:latin typeface="BIZ UDPゴシック" panose="020B0400000000000000" pitchFamily="50" charset="-128"/>
              <a:ea typeface="BIZ UDPゴシック" panose="020B0400000000000000" pitchFamily="50" charset="-128"/>
            </a:rPr>
            <a:t>その他　</a:t>
          </a:r>
          <a:r>
            <a:rPr kumimoji="1" lang="en-US" altLang="ja-JP" sz="3200" dirty="0">
              <a:latin typeface="BIZ UDPゴシック" panose="020B0400000000000000" pitchFamily="50" charset="-128"/>
              <a:ea typeface="BIZ UDPゴシック" panose="020B0400000000000000" pitchFamily="50" charset="-128"/>
            </a:rPr>
            <a:t>12</a:t>
          </a:r>
          <a:r>
            <a:rPr kumimoji="1" lang="ja-JP" altLang="en-US" sz="3200" dirty="0">
              <a:latin typeface="BIZ UDPゴシック" panose="020B0400000000000000" pitchFamily="50" charset="-128"/>
              <a:ea typeface="BIZ UDPゴシック" panose="020B0400000000000000" pitchFamily="50" charset="-128"/>
            </a:rPr>
            <a:t>件</a:t>
          </a:r>
        </a:p>
      </dgm:t>
    </dgm:pt>
    <dgm:pt modelId="{6368F1BE-D4B7-460B-92F7-37B6CAFFE6FB}" type="parTrans" cxnId="{CF231363-ADA0-4201-A3C9-C447260DEE15}">
      <dgm:prSet/>
      <dgm:spPr/>
      <dgm:t>
        <a:bodyPr/>
        <a:lstStyle/>
        <a:p>
          <a:endParaRPr kumimoji="1" lang="ja-JP" altLang="en-US"/>
        </a:p>
      </dgm:t>
    </dgm:pt>
    <dgm:pt modelId="{B8840C69-5171-46C1-83B0-1BB708AAA8F0}" type="sibTrans" cxnId="{CF231363-ADA0-4201-A3C9-C447260DEE15}">
      <dgm:prSet/>
      <dgm:spPr/>
      <dgm:t>
        <a:bodyPr/>
        <a:lstStyle/>
        <a:p>
          <a:endParaRPr kumimoji="1" lang="ja-JP" altLang="en-US"/>
        </a:p>
      </dgm:t>
    </dgm:pt>
    <dgm:pt modelId="{54D82546-A6A1-483F-891A-9A5C385D657D}">
      <dgm:prSet custT="1"/>
      <dgm:spPr/>
      <dgm:t>
        <a:bodyPr tIns="648000" bIns="72000" anchor="t" anchorCtr="0"/>
        <a:lstStyle/>
        <a:p>
          <a:r>
            <a:rPr kumimoji="1" lang="ja-JP" altLang="en-US" sz="2700" dirty="0">
              <a:latin typeface="BIZ UDPゴシック" panose="020B0400000000000000" pitchFamily="50" charset="-128"/>
              <a:ea typeface="BIZ UDPゴシック" panose="020B0400000000000000" pitchFamily="50" charset="-128"/>
            </a:rPr>
            <a:t>薬が机下に落ちているのを発見した</a:t>
          </a:r>
        </a:p>
      </dgm:t>
    </dgm:pt>
    <dgm:pt modelId="{AB6C2650-5F7B-4A19-9E57-A792BBC63A0C}" type="parTrans" cxnId="{019123D6-A066-4E42-8B8A-C8AE640C8BE1}">
      <dgm:prSet/>
      <dgm:spPr/>
      <dgm:t>
        <a:bodyPr/>
        <a:lstStyle/>
        <a:p>
          <a:endParaRPr kumimoji="1" lang="ja-JP" altLang="en-US"/>
        </a:p>
      </dgm:t>
    </dgm:pt>
    <dgm:pt modelId="{7E53EF75-7178-45F4-818B-EDD331762C7F}" type="sibTrans" cxnId="{019123D6-A066-4E42-8B8A-C8AE640C8BE1}">
      <dgm:prSet/>
      <dgm:spPr/>
      <dgm:t>
        <a:bodyPr/>
        <a:lstStyle/>
        <a:p>
          <a:endParaRPr kumimoji="1" lang="ja-JP" altLang="en-US"/>
        </a:p>
      </dgm:t>
    </dgm:pt>
    <dgm:pt modelId="{C0787C95-C41A-4E47-BE45-EA4C2A56BDFA}">
      <dgm:prSet custT="1"/>
      <dgm:spPr/>
      <dgm:t>
        <a:bodyPr tIns="648000" bIns="72000" anchor="t" anchorCtr="0"/>
        <a:lstStyle/>
        <a:p>
          <a:r>
            <a:rPr kumimoji="1" lang="ja-JP" altLang="en-US" sz="2700" dirty="0">
              <a:latin typeface="BIZ UDPゴシック" panose="020B0400000000000000" pitchFamily="50" charset="-128"/>
              <a:ea typeface="BIZ UDPゴシック" panose="020B0400000000000000" pitchFamily="50" charset="-128"/>
            </a:rPr>
            <a:t>危険物を誤飲した</a:t>
          </a:r>
        </a:p>
      </dgm:t>
    </dgm:pt>
    <dgm:pt modelId="{96A5EDEF-E7B8-4645-8836-98824024E6A6}" type="parTrans" cxnId="{68AB631A-DBAA-469F-877D-05DCCAD93FD4}">
      <dgm:prSet/>
      <dgm:spPr/>
      <dgm:t>
        <a:bodyPr/>
        <a:lstStyle/>
        <a:p>
          <a:endParaRPr kumimoji="1" lang="ja-JP" altLang="en-US"/>
        </a:p>
      </dgm:t>
    </dgm:pt>
    <dgm:pt modelId="{0D799076-2C7C-460A-8A88-05822A68D0F9}" type="sibTrans" cxnId="{68AB631A-DBAA-469F-877D-05DCCAD93FD4}">
      <dgm:prSet/>
      <dgm:spPr/>
      <dgm:t>
        <a:bodyPr/>
        <a:lstStyle/>
        <a:p>
          <a:endParaRPr kumimoji="1" lang="ja-JP" altLang="en-US"/>
        </a:p>
      </dgm:t>
    </dgm:pt>
    <dgm:pt modelId="{4064C40B-F150-4AE2-8A03-70D6DD8191CC}">
      <dgm:prSet custT="1"/>
      <dgm:spPr/>
      <dgm:t>
        <a:bodyPr tIns="648000" bIns="72000" anchor="t" anchorCtr="0"/>
        <a:lstStyle/>
        <a:p>
          <a:r>
            <a:rPr kumimoji="1" lang="ja-JP" altLang="en-US" sz="2700" dirty="0">
              <a:latin typeface="BIZ UDPゴシック" panose="020B0400000000000000" pitchFamily="50" charset="-128"/>
              <a:ea typeface="BIZ UDPゴシック" panose="020B0400000000000000" pitchFamily="50" charset="-128"/>
            </a:rPr>
            <a:t>他の利用者の薬を服用した、重複投薬</a:t>
          </a:r>
        </a:p>
      </dgm:t>
    </dgm:pt>
    <dgm:pt modelId="{13A52FDE-EE79-46E7-AC01-0E1F8A4F8057}" type="parTrans" cxnId="{CFB0D4F7-30AC-4CBB-A6FB-F8E9BD97286C}">
      <dgm:prSet/>
      <dgm:spPr/>
      <dgm:t>
        <a:bodyPr/>
        <a:lstStyle/>
        <a:p>
          <a:endParaRPr kumimoji="1" lang="ja-JP" altLang="en-US"/>
        </a:p>
      </dgm:t>
    </dgm:pt>
    <dgm:pt modelId="{AECC54E8-FE48-4CFF-9D61-C976526AF6F6}" type="sibTrans" cxnId="{CFB0D4F7-30AC-4CBB-A6FB-F8E9BD97286C}">
      <dgm:prSet/>
      <dgm:spPr/>
      <dgm:t>
        <a:bodyPr/>
        <a:lstStyle/>
        <a:p>
          <a:endParaRPr kumimoji="1" lang="ja-JP" altLang="en-US"/>
        </a:p>
      </dgm:t>
    </dgm:pt>
    <dgm:pt modelId="{BD60D84C-1201-41C8-B0EB-C584F3AF96B7}" type="pres">
      <dgm:prSet presAssocID="{CE87438A-3C44-43D2-A180-890EBED82A45}" presName="linear" presStyleCnt="0">
        <dgm:presLayoutVars>
          <dgm:dir/>
          <dgm:animLvl val="lvl"/>
          <dgm:resizeHandles val="exact"/>
        </dgm:presLayoutVars>
      </dgm:prSet>
      <dgm:spPr/>
    </dgm:pt>
    <dgm:pt modelId="{64C78D86-67F2-4CEF-B97E-DB2CE5D07EF1}" type="pres">
      <dgm:prSet presAssocID="{E424B18C-A850-4E0E-9BEC-597A504ABF62}" presName="parentLin" presStyleCnt="0"/>
      <dgm:spPr/>
    </dgm:pt>
    <dgm:pt modelId="{A40BE91C-8102-4DAB-9449-AF7003D4795C}" type="pres">
      <dgm:prSet presAssocID="{E424B18C-A850-4E0E-9BEC-597A504ABF62}" presName="parentLeftMargin" presStyleLbl="node1" presStyleIdx="0" presStyleCnt="1"/>
      <dgm:spPr/>
    </dgm:pt>
    <dgm:pt modelId="{E56AAE24-E0F3-40D6-B763-D7385768A044}" type="pres">
      <dgm:prSet presAssocID="{E424B18C-A850-4E0E-9BEC-597A504ABF62}" presName="parentText" presStyleLbl="node1" presStyleIdx="0" presStyleCnt="1" custScaleX="97814" custScaleY="41921" custLinFactNeighborX="5997" custLinFactNeighborY="-57871">
        <dgm:presLayoutVars>
          <dgm:chMax val="0"/>
          <dgm:bulletEnabled val="1"/>
        </dgm:presLayoutVars>
      </dgm:prSet>
      <dgm:spPr/>
    </dgm:pt>
    <dgm:pt modelId="{7200D748-18E2-4740-8FB9-5DF0A3757E40}" type="pres">
      <dgm:prSet presAssocID="{E424B18C-A850-4E0E-9BEC-597A504ABF62}" presName="negativeSpace" presStyleCnt="0"/>
      <dgm:spPr/>
    </dgm:pt>
    <dgm:pt modelId="{DCE4CC00-DEEB-47A2-A056-1470F4FB702B}" type="pres">
      <dgm:prSet presAssocID="{E424B18C-A850-4E0E-9BEC-597A504ABF62}" presName="childText" presStyleLbl="conFgAcc1" presStyleIdx="0" presStyleCnt="1" custScaleY="114576" custLinFactNeighborY="-60642">
        <dgm:presLayoutVars>
          <dgm:bulletEnabled val="1"/>
        </dgm:presLayoutVars>
      </dgm:prSet>
      <dgm:spPr/>
    </dgm:pt>
  </dgm:ptLst>
  <dgm:cxnLst>
    <dgm:cxn modelId="{68AB631A-DBAA-469F-877D-05DCCAD93FD4}" srcId="{E424B18C-A850-4E0E-9BEC-597A504ABF62}" destId="{C0787C95-C41A-4E47-BE45-EA4C2A56BDFA}" srcOrd="2" destOrd="0" parTransId="{96A5EDEF-E7B8-4645-8836-98824024E6A6}" sibTransId="{0D799076-2C7C-460A-8A88-05822A68D0F9}"/>
    <dgm:cxn modelId="{CF231363-ADA0-4201-A3C9-C447260DEE15}" srcId="{CE87438A-3C44-43D2-A180-890EBED82A45}" destId="{E424B18C-A850-4E0E-9BEC-597A504ABF62}" srcOrd="0" destOrd="0" parTransId="{6368F1BE-D4B7-460B-92F7-37B6CAFFE6FB}" sibTransId="{B8840C69-5171-46C1-83B0-1BB708AAA8F0}"/>
    <dgm:cxn modelId="{2343E77A-6175-4BC1-AC0E-B5C4F72C980F}" type="presOf" srcId="{E424B18C-A850-4E0E-9BEC-597A504ABF62}" destId="{E56AAE24-E0F3-40D6-B763-D7385768A044}" srcOrd="1" destOrd="0" presId="urn:microsoft.com/office/officeart/2005/8/layout/list1"/>
    <dgm:cxn modelId="{9C6D5A9D-84E0-47C6-836B-88F915741848}" type="presOf" srcId="{4064C40B-F150-4AE2-8A03-70D6DD8191CC}" destId="{DCE4CC00-DEEB-47A2-A056-1470F4FB702B}" srcOrd="0" destOrd="1" presId="urn:microsoft.com/office/officeart/2005/8/layout/list1"/>
    <dgm:cxn modelId="{194CAAC2-6C59-440C-A89D-0D523EEAEED3}" type="presOf" srcId="{CE87438A-3C44-43D2-A180-890EBED82A45}" destId="{BD60D84C-1201-41C8-B0EB-C584F3AF96B7}" srcOrd="0" destOrd="0" presId="urn:microsoft.com/office/officeart/2005/8/layout/list1"/>
    <dgm:cxn modelId="{30CE41CC-189E-4A5B-A7C8-641D8FEFA317}" type="presOf" srcId="{54D82546-A6A1-483F-891A-9A5C385D657D}" destId="{DCE4CC00-DEEB-47A2-A056-1470F4FB702B}" srcOrd="0" destOrd="0" presId="urn:microsoft.com/office/officeart/2005/8/layout/list1"/>
    <dgm:cxn modelId="{019123D6-A066-4E42-8B8A-C8AE640C8BE1}" srcId="{E424B18C-A850-4E0E-9BEC-597A504ABF62}" destId="{54D82546-A6A1-483F-891A-9A5C385D657D}" srcOrd="0" destOrd="0" parTransId="{AB6C2650-5F7B-4A19-9E57-A792BBC63A0C}" sibTransId="{7E53EF75-7178-45F4-818B-EDD331762C7F}"/>
    <dgm:cxn modelId="{899AA5EB-1F73-4CD6-A05F-A7C80BD31846}" type="presOf" srcId="{C0787C95-C41A-4E47-BE45-EA4C2A56BDFA}" destId="{DCE4CC00-DEEB-47A2-A056-1470F4FB702B}" srcOrd="0" destOrd="2" presId="urn:microsoft.com/office/officeart/2005/8/layout/list1"/>
    <dgm:cxn modelId="{621F17EF-476D-47A6-B6F3-B0B4647C9B74}" type="presOf" srcId="{E424B18C-A850-4E0E-9BEC-597A504ABF62}" destId="{A40BE91C-8102-4DAB-9449-AF7003D4795C}" srcOrd="0" destOrd="0" presId="urn:microsoft.com/office/officeart/2005/8/layout/list1"/>
    <dgm:cxn modelId="{CFB0D4F7-30AC-4CBB-A6FB-F8E9BD97286C}" srcId="{E424B18C-A850-4E0E-9BEC-597A504ABF62}" destId="{4064C40B-F150-4AE2-8A03-70D6DD8191CC}" srcOrd="1" destOrd="0" parTransId="{13A52FDE-EE79-46E7-AC01-0E1F8A4F8057}" sibTransId="{AECC54E8-FE48-4CFF-9D61-C976526AF6F6}"/>
    <dgm:cxn modelId="{8C0A25E4-AF94-464F-9326-6F21364ECAB8}" type="presParOf" srcId="{BD60D84C-1201-41C8-B0EB-C584F3AF96B7}" destId="{64C78D86-67F2-4CEF-B97E-DB2CE5D07EF1}" srcOrd="0" destOrd="0" presId="urn:microsoft.com/office/officeart/2005/8/layout/list1"/>
    <dgm:cxn modelId="{A574929F-8F3A-418E-AF4D-8FB48AF6C1A7}" type="presParOf" srcId="{64C78D86-67F2-4CEF-B97E-DB2CE5D07EF1}" destId="{A40BE91C-8102-4DAB-9449-AF7003D4795C}" srcOrd="0" destOrd="0" presId="urn:microsoft.com/office/officeart/2005/8/layout/list1"/>
    <dgm:cxn modelId="{15D03957-6075-49E7-8402-75123FD4AA89}" type="presParOf" srcId="{64C78D86-67F2-4CEF-B97E-DB2CE5D07EF1}" destId="{E56AAE24-E0F3-40D6-B763-D7385768A044}" srcOrd="1" destOrd="0" presId="urn:microsoft.com/office/officeart/2005/8/layout/list1"/>
    <dgm:cxn modelId="{ED8AFE52-08BB-49CD-A8E7-30588FAC7196}" type="presParOf" srcId="{BD60D84C-1201-41C8-B0EB-C584F3AF96B7}" destId="{7200D748-18E2-4740-8FB9-5DF0A3757E40}" srcOrd="1" destOrd="0" presId="urn:microsoft.com/office/officeart/2005/8/layout/list1"/>
    <dgm:cxn modelId="{14FEC88E-0DA0-469F-B8AC-4FC2ED38CD11}" type="presParOf" srcId="{BD60D84C-1201-41C8-B0EB-C584F3AF96B7}" destId="{DCE4CC00-DEEB-47A2-A056-1470F4FB702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E4CC00-DEEB-47A2-A056-1470F4FB702B}">
      <dsp:nvSpPr>
        <dsp:cNvPr id="0" name=""/>
        <dsp:cNvSpPr/>
      </dsp:nvSpPr>
      <dsp:spPr>
        <a:xfrm>
          <a:off x="0" y="444294"/>
          <a:ext cx="10515600" cy="165847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562356" rIns="816127" bIns="192024" numCol="1" spcCol="1270" anchor="t" anchorCtr="0">
          <a:noAutofit/>
        </a:bodyPr>
        <a:lstStyle/>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車いすから転落、椅子への座り損ね</a:t>
          </a:r>
        </a:p>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ベッドから移乗する際に転落</a:t>
          </a:r>
        </a:p>
      </dsp:txBody>
      <dsp:txXfrm>
        <a:off x="0" y="444294"/>
        <a:ext cx="10515600" cy="1658474"/>
      </dsp:txXfrm>
    </dsp:sp>
    <dsp:sp modelId="{E56AAE24-E0F3-40D6-B763-D7385768A044}">
      <dsp:nvSpPr>
        <dsp:cNvPr id="0" name=""/>
        <dsp:cNvSpPr/>
      </dsp:nvSpPr>
      <dsp:spPr>
        <a:xfrm>
          <a:off x="525780" y="50811"/>
          <a:ext cx="7200010" cy="79200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latin typeface="BIZ UDPゴシック" panose="020B0400000000000000" pitchFamily="50" charset="-128"/>
              <a:ea typeface="BIZ UDPゴシック" panose="020B0400000000000000" pitchFamily="50" charset="-128"/>
            </a:rPr>
            <a:t>転落　</a:t>
          </a:r>
          <a:r>
            <a:rPr kumimoji="1" lang="en-US" altLang="ja-JP" sz="3200" kern="1200" dirty="0">
              <a:latin typeface="BIZ UDPゴシック" panose="020B0400000000000000" pitchFamily="50" charset="-128"/>
              <a:ea typeface="BIZ UDPゴシック" panose="020B0400000000000000" pitchFamily="50" charset="-128"/>
            </a:rPr>
            <a:t>25</a:t>
          </a:r>
          <a:r>
            <a:rPr kumimoji="1" lang="ja-JP" altLang="en-US" sz="3200" kern="1200" dirty="0">
              <a:latin typeface="BIZ UDPゴシック" panose="020B0400000000000000" pitchFamily="50" charset="-128"/>
              <a:ea typeface="BIZ UDPゴシック" panose="020B0400000000000000" pitchFamily="50" charset="-128"/>
            </a:rPr>
            <a:t>件</a:t>
          </a:r>
        </a:p>
      </dsp:txBody>
      <dsp:txXfrm>
        <a:off x="564442" y="89473"/>
        <a:ext cx="7122686" cy="714678"/>
      </dsp:txXfrm>
    </dsp:sp>
    <dsp:sp modelId="{51B173A5-3C61-4169-AEFF-B2A49DD2C2F5}">
      <dsp:nvSpPr>
        <dsp:cNvPr id="0" name=""/>
        <dsp:cNvSpPr/>
      </dsp:nvSpPr>
      <dsp:spPr>
        <a:xfrm>
          <a:off x="0" y="2642051"/>
          <a:ext cx="10515600" cy="165847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562356" rIns="816127" bIns="192024" numCol="1" spcCol="1270" anchor="t" anchorCtr="0">
          <a:noAutofit/>
        </a:bodyPr>
        <a:lstStyle/>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口腔内に食べ物をため込んでいた</a:t>
          </a:r>
        </a:p>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かき込んで食べたことによる誤嚥・窒息</a:t>
          </a:r>
        </a:p>
      </dsp:txBody>
      <dsp:txXfrm>
        <a:off x="0" y="2642051"/>
        <a:ext cx="10515600" cy="1658474"/>
      </dsp:txXfrm>
    </dsp:sp>
    <dsp:sp modelId="{78C0F1D8-7C5B-4A04-9816-4E7221B23CAF}">
      <dsp:nvSpPr>
        <dsp:cNvPr id="0" name=""/>
        <dsp:cNvSpPr/>
      </dsp:nvSpPr>
      <dsp:spPr>
        <a:xfrm>
          <a:off x="525780" y="2248569"/>
          <a:ext cx="7200010" cy="79200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latin typeface="BIZ UDPゴシック" panose="020B0400000000000000" pitchFamily="50" charset="-128"/>
              <a:ea typeface="BIZ UDPゴシック" panose="020B0400000000000000" pitchFamily="50" charset="-128"/>
            </a:rPr>
            <a:t>誤嚥・窒息　５件</a:t>
          </a:r>
        </a:p>
      </dsp:txBody>
      <dsp:txXfrm>
        <a:off x="564442" y="2287231"/>
        <a:ext cx="7122686" cy="7146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E4CC00-DEEB-47A2-A056-1470F4FB702B}">
      <dsp:nvSpPr>
        <dsp:cNvPr id="0" name=""/>
        <dsp:cNvSpPr/>
      </dsp:nvSpPr>
      <dsp:spPr>
        <a:xfrm>
          <a:off x="0" y="444294"/>
          <a:ext cx="10515600" cy="165847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562356" rIns="816127" bIns="192024" numCol="1" spcCol="1270" anchor="t" anchorCtr="0">
          <a:noAutofit/>
        </a:bodyPr>
        <a:lstStyle/>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移乗・移動介助中ベッドや車いすに体が当たった</a:t>
          </a:r>
        </a:p>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可動域以上に動かしてしまった</a:t>
          </a:r>
        </a:p>
      </dsp:txBody>
      <dsp:txXfrm>
        <a:off x="0" y="444294"/>
        <a:ext cx="10515600" cy="1658474"/>
      </dsp:txXfrm>
    </dsp:sp>
    <dsp:sp modelId="{E56AAE24-E0F3-40D6-B763-D7385768A044}">
      <dsp:nvSpPr>
        <dsp:cNvPr id="0" name=""/>
        <dsp:cNvSpPr/>
      </dsp:nvSpPr>
      <dsp:spPr>
        <a:xfrm>
          <a:off x="525780" y="50811"/>
          <a:ext cx="7200010" cy="79200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latin typeface="BIZ UDPゴシック" panose="020B0400000000000000" pitchFamily="50" charset="-128"/>
              <a:ea typeface="BIZ UDPゴシック" panose="020B0400000000000000" pitchFamily="50" charset="-128"/>
            </a:rPr>
            <a:t>介護中の負荷・負傷　５件</a:t>
          </a:r>
        </a:p>
      </dsp:txBody>
      <dsp:txXfrm>
        <a:off x="564442" y="89473"/>
        <a:ext cx="7122686" cy="714678"/>
      </dsp:txXfrm>
    </dsp:sp>
    <dsp:sp modelId="{51B173A5-3C61-4169-AEFF-B2A49DD2C2F5}">
      <dsp:nvSpPr>
        <dsp:cNvPr id="0" name=""/>
        <dsp:cNvSpPr/>
      </dsp:nvSpPr>
      <dsp:spPr>
        <a:xfrm>
          <a:off x="0" y="2642051"/>
          <a:ext cx="10515600" cy="165847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562356" rIns="816127" bIns="192024" numCol="1" spcCol="1270" anchor="t" anchorCtr="0">
          <a:noAutofit/>
        </a:bodyPr>
        <a:lstStyle/>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居室を訪問したところ床に倒れていた</a:t>
          </a:r>
        </a:p>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原因不明の内出血を発見</a:t>
          </a:r>
        </a:p>
      </dsp:txBody>
      <dsp:txXfrm>
        <a:off x="0" y="2642051"/>
        <a:ext cx="10515600" cy="1658474"/>
      </dsp:txXfrm>
    </dsp:sp>
    <dsp:sp modelId="{78C0F1D8-7C5B-4A04-9816-4E7221B23CAF}">
      <dsp:nvSpPr>
        <dsp:cNvPr id="0" name=""/>
        <dsp:cNvSpPr/>
      </dsp:nvSpPr>
      <dsp:spPr>
        <a:xfrm>
          <a:off x="525780" y="2248569"/>
          <a:ext cx="7200010" cy="79200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latin typeface="BIZ UDPゴシック" panose="020B0400000000000000" pitchFamily="50" charset="-128"/>
              <a:ea typeface="BIZ UDPゴシック" panose="020B0400000000000000" pitchFamily="50" charset="-128"/>
            </a:rPr>
            <a:t>原因不明　</a:t>
          </a:r>
          <a:r>
            <a:rPr kumimoji="1" lang="en-US" altLang="ja-JP" sz="3200" kern="1200" dirty="0">
              <a:latin typeface="BIZ UDPゴシック" panose="020B0400000000000000" pitchFamily="50" charset="-128"/>
              <a:ea typeface="BIZ UDPゴシック" panose="020B0400000000000000" pitchFamily="50" charset="-128"/>
            </a:rPr>
            <a:t>31</a:t>
          </a:r>
          <a:r>
            <a:rPr kumimoji="1" lang="ja-JP" altLang="en-US" sz="3200" kern="1200" dirty="0">
              <a:latin typeface="BIZ UDPゴシック" panose="020B0400000000000000" pitchFamily="50" charset="-128"/>
              <a:ea typeface="BIZ UDPゴシック" panose="020B0400000000000000" pitchFamily="50" charset="-128"/>
            </a:rPr>
            <a:t>件</a:t>
          </a:r>
        </a:p>
      </dsp:txBody>
      <dsp:txXfrm>
        <a:off x="564442" y="2287231"/>
        <a:ext cx="7122686" cy="7146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E4CC00-DEEB-47A2-A056-1470F4FB702B}">
      <dsp:nvSpPr>
        <dsp:cNvPr id="0" name=""/>
        <dsp:cNvSpPr/>
      </dsp:nvSpPr>
      <dsp:spPr>
        <a:xfrm>
          <a:off x="0" y="391573"/>
          <a:ext cx="10515600" cy="240459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648000" rIns="816127" bIns="72000" numCol="1" spcCol="1270" anchor="t" anchorCtr="0">
          <a:noAutofit/>
        </a:bodyPr>
        <a:lstStyle/>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薬が机下に落ちているのを発見した</a:t>
          </a:r>
        </a:p>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他の利用者の薬を服用した、重複投薬</a:t>
          </a:r>
        </a:p>
        <a:p>
          <a:pPr marL="228600" lvl="1" indent="-228600" algn="l" defTabSz="1200150">
            <a:lnSpc>
              <a:spcPct val="90000"/>
            </a:lnSpc>
            <a:spcBef>
              <a:spcPct val="0"/>
            </a:spcBef>
            <a:spcAft>
              <a:spcPct val="15000"/>
            </a:spcAft>
            <a:buChar char="•"/>
          </a:pPr>
          <a:r>
            <a:rPr kumimoji="1" lang="ja-JP" altLang="en-US" sz="2700" kern="1200" dirty="0">
              <a:latin typeface="BIZ UDPゴシック" panose="020B0400000000000000" pitchFamily="50" charset="-128"/>
              <a:ea typeface="BIZ UDPゴシック" panose="020B0400000000000000" pitchFamily="50" charset="-128"/>
            </a:rPr>
            <a:t>危険物を誤飲した</a:t>
          </a:r>
        </a:p>
      </dsp:txBody>
      <dsp:txXfrm>
        <a:off x="0" y="391573"/>
        <a:ext cx="10515600" cy="2404592"/>
      </dsp:txXfrm>
    </dsp:sp>
    <dsp:sp modelId="{E56AAE24-E0F3-40D6-B763-D7385768A044}">
      <dsp:nvSpPr>
        <dsp:cNvPr id="0" name=""/>
        <dsp:cNvSpPr/>
      </dsp:nvSpPr>
      <dsp:spPr>
        <a:xfrm>
          <a:off x="557311" y="17964"/>
          <a:ext cx="7200010" cy="8043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latin typeface="BIZ UDPゴシック" panose="020B0400000000000000" pitchFamily="50" charset="-128"/>
              <a:ea typeface="BIZ UDPゴシック" panose="020B0400000000000000" pitchFamily="50" charset="-128"/>
            </a:rPr>
            <a:t>その他　</a:t>
          </a:r>
          <a:r>
            <a:rPr kumimoji="1" lang="en-US" altLang="ja-JP" sz="3200" kern="1200" dirty="0">
              <a:latin typeface="BIZ UDPゴシック" panose="020B0400000000000000" pitchFamily="50" charset="-128"/>
              <a:ea typeface="BIZ UDPゴシック" panose="020B0400000000000000" pitchFamily="50" charset="-128"/>
            </a:rPr>
            <a:t>12</a:t>
          </a:r>
          <a:r>
            <a:rPr kumimoji="1" lang="ja-JP" altLang="en-US" sz="3200" kern="1200" dirty="0">
              <a:latin typeface="BIZ UDPゴシック" panose="020B0400000000000000" pitchFamily="50" charset="-128"/>
              <a:ea typeface="BIZ UDPゴシック" panose="020B0400000000000000" pitchFamily="50" charset="-128"/>
            </a:rPr>
            <a:t>件</a:t>
          </a:r>
        </a:p>
      </dsp:txBody>
      <dsp:txXfrm>
        <a:off x="596578" y="57231"/>
        <a:ext cx="7121476" cy="72584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0" cy="495029"/>
          </a:xfrm>
          <a:prstGeom prst="rect">
            <a:avLst/>
          </a:prstGeom>
        </p:spPr>
        <p:txBody>
          <a:bodyPr vert="horz" lIns="91440" tIns="45720" rIns="91440" bIns="45720" rtlCol="0"/>
          <a:lstStyle>
            <a:lvl1pPr algn="l">
              <a:defRPr sz="1200"/>
            </a:lvl1pPr>
          </a:lstStyle>
          <a:p>
            <a:r>
              <a:rPr kumimoji="1" lang="ja-JP" altLang="en-US"/>
              <a:t>資料２</a:t>
            </a:r>
          </a:p>
        </p:txBody>
      </p:sp>
      <p:sp>
        <p:nvSpPr>
          <p:cNvPr id="3" name="日付プレースホルダー 2"/>
          <p:cNvSpPr>
            <a:spLocks noGrp="1"/>
          </p:cNvSpPr>
          <p:nvPr>
            <p:ph type="dt" sz="quarter" idx="1"/>
          </p:nvPr>
        </p:nvSpPr>
        <p:spPr>
          <a:xfrm>
            <a:off x="3815374" y="0"/>
            <a:ext cx="2918830" cy="495029"/>
          </a:xfrm>
          <a:prstGeom prst="rect">
            <a:avLst/>
          </a:prstGeom>
        </p:spPr>
        <p:txBody>
          <a:bodyPr vert="horz" lIns="91440" tIns="45720" rIns="91440" bIns="45720" rtlCol="0"/>
          <a:lstStyle>
            <a:lvl1pPr algn="r">
              <a:defRPr sz="1200"/>
            </a:lvl1pPr>
          </a:lstStyle>
          <a:p>
            <a:fld id="{DF9D68C3-0FB2-4A52-AA94-2CEB1F8DFA7E}" type="datetimeFigureOut">
              <a:rPr kumimoji="1" lang="ja-JP" altLang="en-US" smtClean="0"/>
              <a:t>2025/7/25</a:t>
            </a:fld>
            <a:endParaRPr kumimoji="1" lang="ja-JP" altLang="en-US"/>
          </a:p>
        </p:txBody>
      </p:sp>
      <p:sp>
        <p:nvSpPr>
          <p:cNvPr id="4" name="フッター プレースホルダー 3"/>
          <p:cNvSpPr>
            <a:spLocks noGrp="1"/>
          </p:cNvSpPr>
          <p:nvPr>
            <p:ph type="ftr" sz="quarter" idx="2"/>
          </p:nvPr>
        </p:nvSpPr>
        <p:spPr>
          <a:xfrm>
            <a:off x="0" y="9371286"/>
            <a:ext cx="2918830"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6"/>
            <a:ext cx="2918830" cy="495028"/>
          </a:xfrm>
          <a:prstGeom prst="rect">
            <a:avLst/>
          </a:prstGeom>
        </p:spPr>
        <p:txBody>
          <a:bodyPr vert="horz" lIns="91440" tIns="45720" rIns="91440" bIns="45720" rtlCol="0" anchor="b"/>
          <a:lstStyle>
            <a:lvl1pPr algn="r">
              <a:defRPr sz="1200"/>
            </a:lvl1pPr>
          </a:lstStyle>
          <a:p>
            <a:fld id="{BEA22EFC-CE4E-4D01-825F-1F3F5D31AE8F}" type="slidenum">
              <a:rPr kumimoji="1" lang="ja-JP" altLang="en-US" smtClean="0"/>
              <a:t>‹#›</a:t>
            </a:fld>
            <a:endParaRPr kumimoji="1" lang="ja-JP" altLang="en-US"/>
          </a:p>
        </p:txBody>
      </p:sp>
    </p:spTree>
    <p:extLst>
      <p:ext uri="{BB962C8B-B14F-4D97-AF65-F5344CB8AC3E}">
        <p14:creationId xmlns:p14="http://schemas.microsoft.com/office/powerpoint/2010/main" val="39411873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0" cy="495029"/>
          </a:xfrm>
          <a:prstGeom prst="rect">
            <a:avLst/>
          </a:prstGeom>
        </p:spPr>
        <p:txBody>
          <a:bodyPr vert="horz" lIns="91440" tIns="45720" rIns="91440" bIns="45720" rtlCol="0"/>
          <a:lstStyle>
            <a:lvl1pPr algn="l">
              <a:defRPr sz="1200"/>
            </a:lvl1pPr>
          </a:lstStyle>
          <a:p>
            <a:r>
              <a:rPr kumimoji="1" lang="ja-JP" altLang="en-US"/>
              <a:t>資料２</a:t>
            </a:r>
          </a:p>
        </p:txBody>
      </p:sp>
      <p:sp>
        <p:nvSpPr>
          <p:cNvPr id="3" name="日付プレースホルダー 2"/>
          <p:cNvSpPr>
            <a:spLocks noGrp="1"/>
          </p:cNvSpPr>
          <p:nvPr>
            <p:ph type="dt" idx="1"/>
          </p:nvPr>
        </p:nvSpPr>
        <p:spPr>
          <a:xfrm>
            <a:off x="3815374" y="0"/>
            <a:ext cx="2918830" cy="495029"/>
          </a:xfrm>
          <a:prstGeom prst="rect">
            <a:avLst/>
          </a:prstGeom>
        </p:spPr>
        <p:txBody>
          <a:bodyPr vert="horz" lIns="91440" tIns="45720" rIns="91440" bIns="45720" rtlCol="0"/>
          <a:lstStyle>
            <a:lvl1pPr algn="r">
              <a:defRPr sz="1200"/>
            </a:lvl1pPr>
          </a:lstStyle>
          <a:p>
            <a:fld id="{F3F31309-DBD2-44D5-8864-FA0AAD93D6E9}" type="datetimeFigureOut">
              <a:rPr kumimoji="1" lang="ja-JP" altLang="en-US" smtClean="0"/>
              <a:t>2025/7/25</a:t>
            </a:fld>
            <a:endParaRPr kumimoji="1" lang="ja-JP" altLang="en-US"/>
          </a:p>
        </p:txBody>
      </p:sp>
      <p:sp>
        <p:nvSpPr>
          <p:cNvPr id="4" name="スライド イメージ プレースホルダー 3"/>
          <p:cNvSpPr>
            <a:spLocks noGrp="1" noRot="1" noChangeAspect="1"/>
          </p:cNvSpPr>
          <p:nvPr>
            <p:ph type="sldImg" idx="2"/>
          </p:nvPr>
        </p:nvSpPr>
        <p:spPr>
          <a:xfrm>
            <a:off x="407988" y="1231900"/>
            <a:ext cx="5919787"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0"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0" cy="495028"/>
          </a:xfrm>
          <a:prstGeom prst="rect">
            <a:avLst/>
          </a:prstGeom>
        </p:spPr>
        <p:txBody>
          <a:bodyPr vert="horz" lIns="91440" tIns="45720" rIns="91440" bIns="45720" rtlCol="0" anchor="b"/>
          <a:lstStyle>
            <a:lvl1pPr algn="r">
              <a:defRPr sz="1200"/>
            </a:lvl1pPr>
          </a:lstStyle>
          <a:p>
            <a:fld id="{F7B78009-D167-41EB-8D50-FCA80586DF20}" type="slidenum">
              <a:rPr kumimoji="1" lang="ja-JP" altLang="en-US" smtClean="0"/>
              <a:t>‹#›</a:t>
            </a:fld>
            <a:endParaRPr kumimoji="1" lang="ja-JP" altLang="en-US"/>
          </a:p>
        </p:txBody>
      </p:sp>
    </p:spTree>
    <p:extLst>
      <p:ext uri="{BB962C8B-B14F-4D97-AF65-F5344CB8AC3E}">
        <p14:creationId xmlns:p14="http://schemas.microsoft.com/office/powerpoint/2010/main" val="239085775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7B78009-D167-41EB-8D50-FCA80586DF20}" type="slidenum">
              <a:rPr kumimoji="1" lang="ja-JP" altLang="en-US" smtClean="0"/>
              <a:t>1</a:t>
            </a:fld>
            <a:endParaRPr kumimoji="1" lang="ja-JP" altLang="en-US"/>
          </a:p>
        </p:txBody>
      </p:sp>
      <p:sp>
        <p:nvSpPr>
          <p:cNvPr id="5" name="ヘッダー プレースホルダー 4">
            <a:extLst>
              <a:ext uri="{FF2B5EF4-FFF2-40B4-BE49-F238E27FC236}">
                <a16:creationId xmlns:a16="http://schemas.microsoft.com/office/drawing/2014/main" id="{1E4E3596-341B-4ACF-FD78-2521C66906B0}"/>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16970504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4F93C5-9079-4798-A5FB-B9DD809DD970}"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 name="ヘッダー プレースホルダー 4">
            <a:extLst>
              <a:ext uri="{FF2B5EF4-FFF2-40B4-BE49-F238E27FC236}">
                <a16:creationId xmlns:a16="http://schemas.microsoft.com/office/drawing/2014/main" id="{D9E96258-35E2-DAFD-4038-6C7DE21D085F}"/>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1041995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4F93C5-9079-4798-A5FB-B9DD809DD970}"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 name="ヘッダー プレースホルダー 4">
            <a:extLst>
              <a:ext uri="{FF2B5EF4-FFF2-40B4-BE49-F238E27FC236}">
                <a16:creationId xmlns:a16="http://schemas.microsoft.com/office/drawing/2014/main" id="{EC50C945-6AA7-573C-C6A2-2F7654EE9C4A}"/>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857010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4F93C5-9079-4798-A5FB-B9DD809DD970}"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 name="ヘッダー プレースホルダー 4">
            <a:extLst>
              <a:ext uri="{FF2B5EF4-FFF2-40B4-BE49-F238E27FC236}">
                <a16:creationId xmlns:a16="http://schemas.microsoft.com/office/drawing/2014/main" id="{74087EF2-6A82-4390-9D3D-2FBA3B38C3EC}"/>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1556006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4F93C5-9079-4798-A5FB-B9DD809DD970}"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 name="ヘッダー プレースホルダー 4">
            <a:extLst>
              <a:ext uri="{FF2B5EF4-FFF2-40B4-BE49-F238E27FC236}">
                <a16:creationId xmlns:a16="http://schemas.microsoft.com/office/drawing/2014/main" id="{D0F48989-149D-8FD9-DA4D-C238DE5958EA}"/>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3235934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7B78009-D167-41EB-8D50-FCA80586DF20}" type="slidenum">
              <a:rPr kumimoji="1" lang="ja-JP" altLang="en-US" smtClean="0"/>
              <a:t>2</a:t>
            </a:fld>
            <a:endParaRPr kumimoji="1" lang="ja-JP" altLang="en-US"/>
          </a:p>
        </p:txBody>
      </p:sp>
      <p:sp>
        <p:nvSpPr>
          <p:cNvPr id="5" name="ヘッダー プレースホルダー 4">
            <a:extLst>
              <a:ext uri="{FF2B5EF4-FFF2-40B4-BE49-F238E27FC236}">
                <a16:creationId xmlns:a16="http://schemas.microsoft.com/office/drawing/2014/main" id="{3C24FCDC-2B33-CA00-150A-B9A6C9644938}"/>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1659386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7B78009-D167-41EB-8D50-FCA80586DF20}" type="slidenum">
              <a:rPr kumimoji="1" lang="ja-JP" altLang="en-US" smtClean="0"/>
              <a:t>3</a:t>
            </a:fld>
            <a:endParaRPr kumimoji="1" lang="ja-JP" altLang="en-US"/>
          </a:p>
        </p:txBody>
      </p:sp>
      <p:sp>
        <p:nvSpPr>
          <p:cNvPr id="5" name="ヘッダー プレースホルダー 4">
            <a:extLst>
              <a:ext uri="{FF2B5EF4-FFF2-40B4-BE49-F238E27FC236}">
                <a16:creationId xmlns:a16="http://schemas.microsoft.com/office/drawing/2014/main" id="{81CED9DA-F651-5B14-3A7B-1853A8B4DD4E}"/>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2936586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7B78009-D167-41EB-8D50-FCA80586DF20}" type="slidenum">
              <a:rPr kumimoji="1" lang="ja-JP" altLang="en-US" smtClean="0"/>
              <a:t>4</a:t>
            </a:fld>
            <a:endParaRPr kumimoji="1" lang="ja-JP" altLang="en-US"/>
          </a:p>
        </p:txBody>
      </p:sp>
      <p:sp>
        <p:nvSpPr>
          <p:cNvPr id="5" name="ヘッダー プレースホルダー 4">
            <a:extLst>
              <a:ext uri="{FF2B5EF4-FFF2-40B4-BE49-F238E27FC236}">
                <a16:creationId xmlns:a16="http://schemas.microsoft.com/office/drawing/2014/main" id="{2811D6DF-EAF9-2F7C-3429-2C67630D0D12}"/>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420209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7B78009-D167-41EB-8D50-FCA80586DF20}" type="slidenum">
              <a:rPr kumimoji="1" lang="ja-JP" altLang="en-US" smtClean="0"/>
              <a:t>5</a:t>
            </a:fld>
            <a:endParaRPr kumimoji="1" lang="ja-JP" altLang="en-US"/>
          </a:p>
        </p:txBody>
      </p:sp>
      <p:sp>
        <p:nvSpPr>
          <p:cNvPr id="5" name="ヘッダー プレースホルダー 4">
            <a:extLst>
              <a:ext uri="{FF2B5EF4-FFF2-40B4-BE49-F238E27FC236}">
                <a16:creationId xmlns:a16="http://schemas.microsoft.com/office/drawing/2014/main" id="{8483090D-67A7-DF71-F233-1FC097EEDD60}"/>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3663177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介護中の負荷・負傷では、移乗中にベッドに足が当たったり、車いすのタイヤ部分に手がかかっていることに気づかず移動介助を行ってしまったりしたケースや可動域以上に動かしてしまったケースがありました。また、原因不明の事故も全体の約</a:t>
            </a:r>
            <a:r>
              <a:rPr kumimoji="1" lang="en-US" altLang="ja-JP" dirty="0"/>
              <a:t>14</a:t>
            </a:r>
            <a:r>
              <a:rPr kumimoji="1" lang="ja-JP" altLang="en-US" dirty="0"/>
              <a:t>パーセントを占めており、</a:t>
            </a:r>
          </a:p>
        </p:txBody>
      </p:sp>
      <p:sp>
        <p:nvSpPr>
          <p:cNvPr id="4" name="スライド番号プレースホルダー 3"/>
          <p:cNvSpPr>
            <a:spLocks noGrp="1"/>
          </p:cNvSpPr>
          <p:nvPr>
            <p:ph type="sldNum" sz="quarter" idx="10"/>
          </p:nvPr>
        </p:nvSpPr>
        <p:spPr/>
        <p:txBody>
          <a:bodyPr/>
          <a:lstStyle/>
          <a:p>
            <a:fld id="{F7B78009-D167-41EB-8D50-FCA80586DF20}" type="slidenum">
              <a:rPr kumimoji="1" lang="ja-JP" altLang="en-US" smtClean="0"/>
              <a:t>6</a:t>
            </a:fld>
            <a:endParaRPr kumimoji="1" lang="ja-JP" altLang="en-US"/>
          </a:p>
        </p:txBody>
      </p:sp>
      <p:sp>
        <p:nvSpPr>
          <p:cNvPr id="5" name="ヘッダー プレースホルダー 4">
            <a:extLst>
              <a:ext uri="{FF2B5EF4-FFF2-40B4-BE49-F238E27FC236}">
                <a16:creationId xmlns:a16="http://schemas.microsoft.com/office/drawing/2014/main" id="{E30CA1AD-0643-D2EE-FF9E-BE756F40B664}"/>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36368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7B78009-D167-41EB-8D50-FCA80586DF20}" type="slidenum">
              <a:rPr kumimoji="1" lang="ja-JP" altLang="en-US" smtClean="0"/>
              <a:t>7</a:t>
            </a:fld>
            <a:endParaRPr kumimoji="1" lang="ja-JP" altLang="en-US"/>
          </a:p>
        </p:txBody>
      </p:sp>
      <p:sp>
        <p:nvSpPr>
          <p:cNvPr id="5" name="ヘッダー プレースホルダー 4">
            <a:extLst>
              <a:ext uri="{FF2B5EF4-FFF2-40B4-BE49-F238E27FC236}">
                <a16:creationId xmlns:a16="http://schemas.microsoft.com/office/drawing/2014/main" id="{84FCA94A-E8E8-D32D-8276-F105037B5890}"/>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1201059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7B78009-D167-41EB-8D50-FCA80586DF20}" type="slidenum">
              <a:rPr kumimoji="1" lang="ja-JP" altLang="en-US" smtClean="0"/>
              <a:t>8</a:t>
            </a:fld>
            <a:endParaRPr kumimoji="1" lang="ja-JP" altLang="en-US"/>
          </a:p>
        </p:txBody>
      </p:sp>
      <p:sp>
        <p:nvSpPr>
          <p:cNvPr id="5" name="ヘッダー プレースホルダー 4">
            <a:extLst>
              <a:ext uri="{FF2B5EF4-FFF2-40B4-BE49-F238E27FC236}">
                <a16:creationId xmlns:a16="http://schemas.microsoft.com/office/drawing/2014/main" id="{54CF8C42-444F-9C30-4EED-2A3CB51F782A}"/>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294925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4F93C5-9079-4798-A5FB-B9DD809DD970}"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 name="ヘッダー プレースホルダー 4">
            <a:extLst>
              <a:ext uri="{FF2B5EF4-FFF2-40B4-BE49-F238E27FC236}">
                <a16:creationId xmlns:a16="http://schemas.microsoft.com/office/drawing/2014/main" id="{AD788F35-9B4F-09FF-2024-B6FEB497E1D9}"/>
              </a:ext>
            </a:extLst>
          </p:cNvPr>
          <p:cNvSpPr>
            <a:spLocks noGrp="1"/>
          </p:cNvSpPr>
          <p:nvPr>
            <p:ph type="hdr" sz="quarter"/>
          </p:nvPr>
        </p:nvSpPr>
        <p:spPr/>
        <p:txBody>
          <a:bodyPr/>
          <a:lstStyle/>
          <a:p>
            <a:r>
              <a:rPr kumimoji="1" lang="ja-JP" altLang="en-US"/>
              <a:t>資料２</a:t>
            </a:r>
          </a:p>
        </p:txBody>
      </p:sp>
    </p:spTree>
    <p:extLst>
      <p:ext uri="{BB962C8B-B14F-4D97-AF65-F5344CB8AC3E}">
        <p14:creationId xmlns:p14="http://schemas.microsoft.com/office/powerpoint/2010/main" val="3776358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3443159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4143418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453120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3A7F982-52F1-4A04-9391-134C120ACC91}"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299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CC86F7-65D7-43D9-AF02-AE3AAA584BBE}" type="datetime1">
              <a:rPr lang="ja-JP" altLang="en-US" smtClean="0">
                <a:solidFill>
                  <a:prstClr val="black">
                    <a:tint val="75000"/>
                  </a:prstClr>
                </a:solidFill>
              </a:rPr>
              <a:pPr/>
              <a:t>2025/7/25</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836815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839091C-69C1-47DB-B1EA-185C6E2AA788}"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93128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21D8C3-CB41-49DF-9C21-062DB99BAAEE}"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5348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E0E064E-4429-423E-968A-A09F2AF43675}"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018554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B4B686B-C80C-45B4-9446-638F1D01312B}"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56555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1F18A85-EF8F-4250-902F-283A5C2A9B94}"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67666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ADE366-81B9-42AC-80C7-6FEFA536851A}"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5485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147674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6BB2D5-BD19-4EA2-80F2-8AC160B9E766}"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32416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9B38BC-07D0-4B28-A962-7BFECD0162D7}"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59241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FDD3016-4A7F-4FC9-94B4-5665CA42BE7E}"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56298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397523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134662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382079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1762766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3733079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4098861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6744791-D8A1-4913-9226-2240E3662324}" type="datetimeFigureOut">
              <a:rPr kumimoji="1" lang="ja-JP" altLang="en-US" smtClean="0"/>
              <a:t>2025/7/25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3947932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44791-D8A1-4913-9226-2240E3662324}" type="datetimeFigureOut">
              <a:rPr kumimoji="1" lang="ja-JP" altLang="en-US" smtClean="0"/>
              <a:t>2025/7/25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8C7314-52BF-4493-A8B2-2E4411CD1B25}" type="slidenum">
              <a:rPr kumimoji="1" lang="ja-JP" altLang="en-US" smtClean="0"/>
              <a:t>‹#›</a:t>
            </a:fld>
            <a:endParaRPr kumimoji="1" lang="ja-JP" altLang="en-US"/>
          </a:p>
        </p:txBody>
      </p:sp>
    </p:spTree>
    <p:extLst>
      <p:ext uri="{BB962C8B-B14F-4D97-AF65-F5344CB8AC3E}">
        <p14:creationId xmlns:p14="http://schemas.microsoft.com/office/powerpoint/2010/main" val="2502658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83B50F-5276-429A-AFA8-32678A6CA7BA}" type="datetime1">
              <a:rPr lang="ja-JP" altLang="en-US" smtClean="0">
                <a:solidFill>
                  <a:prstClr val="black">
                    <a:tint val="75000"/>
                  </a:prstClr>
                </a:solidFill>
              </a:rPr>
              <a:pPr/>
              <a:t>2025/7/25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680D4E-FE37-416C-A21F-AF7D5B935D2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545859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mailto:koureifukusi@city.tajimi.lg.jp"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510995"/>
            <a:ext cx="9144000" cy="1866446"/>
          </a:xfrm>
        </p:spPr>
        <p:txBody>
          <a:bodyPr anchor="ctr">
            <a:normAutofit/>
          </a:bodyPr>
          <a:lstStyle/>
          <a:p>
            <a:r>
              <a:rPr kumimoji="1" lang="ja-JP" altLang="en-US" sz="4800" b="1" dirty="0">
                <a:latin typeface="BIZ UDPゴシック" panose="020B0400000000000000" pitchFamily="50" charset="-128"/>
                <a:ea typeface="BIZ UDPゴシック" panose="020B0400000000000000" pitchFamily="50" charset="-128"/>
              </a:rPr>
              <a:t>令和６年度事故等発生状況の</a:t>
            </a:r>
            <a:br>
              <a:rPr kumimoji="1" lang="en-US" altLang="ja-JP" sz="4800" b="1" dirty="0">
                <a:latin typeface="BIZ UDPゴシック" panose="020B0400000000000000" pitchFamily="50" charset="-128"/>
                <a:ea typeface="BIZ UDPゴシック" panose="020B0400000000000000" pitchFamily="50" charset="-128"/>
              </a:rPr>
            </a:br>
            <a:r>
              <a:rPr kumimoji="1" lang="ja-JP" altLang="en-US" sz="4800" b="1" dirty="0">
                <a:latin typeface="BIZ UDPゴシック" panose="020B0400000000000000" pitchFamily="50" charset="-128"/>
                <a:ea typeface="BIZ UDPゴシック" panose="020B0400000000000000" pitchFamily="50" charset="-128"/>
              </a:rPr>
              <a:t>報告について</a:t>
            </a:r>
          </a:p>
        </p:txBody>
      </p:sp>
      <p:pic>
        <p:nvPicPr>
          <p:cNvPr id="1030" name="Picture 6" descr="ベッドから落ちるお年寄りのイラスト"/>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6713" y="2377441"/>
            <a:ext cx="4918574" cy="42627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886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b="1" dirty="0">
                <a:latin typeface="BIZ UDPゴシック" panose="020B0400000000000000" pitchFamily="50" charset="-128"/>
                <a:ea typeface="BIZ UDPゴシック" panose="020B0400000000000000" pitchFamily="50" charset="-128"/>
              </a:rPr>
              <a:t>報告の範囲</a:t>
            </a:r>
          </a:p>
        </p:txBody>
      </p:sp>
      <p:sp>
        <p:nvSpPr>
          <p:cNvPr id="4" name="コンテンツ プレースホルダー 3"/>
          <p:cNvSpPr>
            <a:spLocks noGrp="1"/>
          </p:cNvSpPr>
          <p:nvPr>
            <p:ph idx="1"/>
          </p:nvPr>
        </p:nvSpPr>
        <p:spPr/>
        <p:txBody>
          <a:bodyPr>
            <a:normAutofit/>
          </a:bodyPr>
          <a:lstStyle/>
          <a:p>
            <a:pPr marL="0" indent="0">
              <a:lnSpc>
                <a:spcPct val="150000"/>
              </a:lnSpc>
              <a:buNone/>
            </a:pPr>
            <a:r>
              <a:rPr lang="ja-JP" altLang="en-US" dirty="0">
                <a:solidFill>
                  <a:prstClr val="black"/>
                </a:solidFill>
                <a:latin typeface="BIZ UDPゴシック" panose="020B0400000000000000" pitchFamily="50" charset="-128"/>
                <a:ea typeface="BIZ UDPゴシック" panose="020B0400000000000000" pitchFamily="50" charset="-128"/>
              </a:rPr>
              <a:t>（１）サービス提供中の利用者の事故等</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dirty="0">
                <a:solidFill>
                  <a:prstClr val="black"/>
                </a:solidFill>
                <a:latin typeface="BIZ UDPゴシック" panose="020B0400000000000000" pitchFamily="50" charset="-128"/>
                <a:ea typeface="BIZ UDPゴシック" panose="020B0400000000000000" pitchFamily="50" charset="-128"/>
              </a:rPr>
              <a:t>　</a:t>
            </a:r>
            <a:r>
              <a:rPr lang="en-US" altLang="ja-JP" dirty="0">
                <a:solidFill>
                  <a:prstClr val="black"/>
                </a:solidFill>
                <a:latin typeface="BIZ UDPゴシック" panose="020B0400000000000000" pitchFamily="50" charset="-128"/>
                <a:ea typeface="BIZ UDPゴシック" panose="020B0400000000000000" pitchFamily="50" charset="-128"/>
              </a:rPr>
              <a:t>※</a:t>
            </a:r>
            <a:r>
              <a:rPr lang="ja-JP" altLang="ja-JP" dirty="0">
                <a:solidFill>
                  <a:prstClr val="black"/>
                </a:solidFill>
                <a:latin typeface="BIZ UDPゴシック" panose="020B0400000000000000" pitchFamily="50" charset="-128"/>
                <a:ea typeface="BIZ UDPゴシック" panose="020B0400000000000000" pitchFamily="50" charset="-128"/>
              </a:rPr>
              <a:t>医療機関を受診した又は入院に限る</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dirty="0">
                <a:solidFill>
                  <a:prstClr val="black"/>
                </a:solidFill>
                <a:latin typeface="BIZ UDPゴシック" panose="020B0400000000000000" pitchFamily="50" charset="-128"/>
                <a:ea typeface="BIZ UDPゴシック" panose="020B0400000000000000" pitchFamily="50" charset="-128"/>
              </a:rPr>
              <a:t>（２）虐待案件（疑いがあるものを含む）</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dirty="0">
                <a:solidFill>
                  <a:prstClr val="black"/>
                </a:solidFill>
                <a:latin typeface="BIZ UDPゴシック" panose="020B0400000000000000" pitchFamily="50" charset="-128"/>
                <a:ea typeface="BIZ UDPゴシック" panose="020B0400000000000000" pitchFamily="50" charset="-128"/>
              </a:rPr>
              <a:t>（３）法人役員・職員の法令違反・不祥事等</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0" indent="0">
              <a:lnSpc>
                <a:spcPct val="150000"/>
              </a:lnSpc>
              <a:buNone/>
            </a:pPr>
            <a:r>
              <a:rPr lang="ja-JP" altLang="en-US" dirty="0">
                <a:solidFill>
                  <a:prstClr val="black"/>
                </a:solidFill>
                <a:latin typeface="BIZ UDPゴシック" panose="020B0400000000000000" pitchFamily="50" charset="-128"/>
                <a:ea typeface="BIZ UDPゴシック" panose="020B0400000000000000" pitchFamily="50" charset="-128"/>
              </a:rPr>
              <a:t>（４）食中毒及び感染症等の発生</a:t>
            </a:r>
            <a:endParaRPr lang="en-US" altLang="ja-JP" dirty="0">
              <a:solidFill>
                <a:prstClr val="black"/>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p:cNvSpPr>
            <a:spLocks noGrp="1"/>
          </p:cNvSpPr>
          <p:nvPr>
            <p:ph type="sldNum" sz="quarter" idx="12"/>
          </p:nvPr>
        </p:nvSpPr>
        <p:spPr/>
        <p:txBody>
          <a:bodyPr/>
          <a:lstStyle/>
          <a:p>
            <a:fld id="{9F680D4E-FE37-416C-A21F-AF7D5B935D2C}" type="slidenum">
              <a:rPr lang="ja-JP" altLang="en-US">
                <a:solidFill>
                  <a:prstClr val="black">
                    <a:tint val="75000"/>
                  </a:prstClr>
                </a:solidFill>
                <a:latin typeface="Calibri"/>
                <a:ea typeface="ＭＳ Ｐゴシック" panose="020B0600070205080204" pitchFamily="50" charset="-128"/>
              </a:rPr>
              <a:pPr/>
              <a:t>10</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84913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b="1" dirty="0">
                <a:solidFill>
                  <a:prstClr val="black"/>
                </a:solidFill>
                <a:latin typeface="BIZ UDPゴシック" panose="020B0400000000000000" pitchFamily="50" charset="-128"/>
                <a:ea typeface="BIZ UDPゴシック" panose="020B0400000000000000" pitchFamily="50" charset="-128"/>
              </a:rPr>
              <a:t>報告方法</a:t>
            </a:r>
            <a:endParaRPr kumimoji="1" lang="ja-JP" altLang="en-US" b="1" dirty="0">
              <a:latin typeface="BIZ UDPゴシック" panose="020B0400000000000000" pitchFamily="50" charset="-128"/>
              <a:ea typeface="BIZ UDPゴシック" panose="020B0400000000000000" pitchFamily="50" charset="-128"/>
            </a:endParaRPr>
          </a:p>
        </p:txBody>
      </p:sp>
      <p:sp>
        <p:nvSpPr>
          <p:cNvPr id="3" name="サブタイトル 2"/>
          <p:cNvSpPr>
            <a:spLocks noGrp="1"/>
          </p:cNvSpPr>
          <p:nvPr>
            <p:ph idx="1"/>
          </p:nvPr>
        </p:nvSpPr>
        <p:spPr/>
        <p:txBody>
          <a:bodyPr/>
          <a:lstStyle/>
          <a:p>
            <a:pPr marL="0" indent="0">
              <a:buNone/>
            </a:pPr>
            <a:r>
              <a:rPr kumimoji="1" lang="ja-JP" altLang="en-US" dirty="0">
                <a:latin typeface="BIZ UDPゴシック" panose="020B0400000000000000" pitchFamily="50" charset="-128"/>
                <a:ea typeface="BIZ UDPゴシック" panose="020B0400000000000000" pitchFamily="50" charset="-128"/>
              </a:rPr>
              <a:t>事故等が発生した後、高齢福祉課へメールまたはＦＡＸで報告</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可能な限りメールで</a:t>
            </a:r>
            <a:endParaRPr lang="en-US" altLang="ja-JP" dirty="0">
              <a:latin typeface="BIZ UDPゴシック" panose="020B0400000000000000" pitchFamily="50" charset="-128"/>
              <a:ea typeface="BIZ UDPゴシック" panose="020B0400000000000000" pitchFamily="50" charset="-128"/>
            </a:endParaRPr>
          </a:p>
          <a:p>
            <a:endParaRPr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〇メールアドレス</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solidFill>
                  <a:schemeClr val="accent1">
                    <a:lumMod val="60000"/>
                    <a:lumOff val="40000"/>
                  </a:schemeClr>
                </a:solidFill>
                <a:latin typeface="BIZ UDPゴシック" panose="020B0400000000000000" pitchFamily="50" charset="-128"/>
                <a:ea typeface="BIZ UDPゴシック" panose="020B0400000000000000" pitchFamily="50" charset="-128"/>
              </a:rPr>
              <a:t>　</a:t>
            </a:r>
            <a:r>
              <a:rPr lang="en-US" altLang="ja-JP" dirty="0">
                <a:solidFill>
                  <a:schemeClr val="accent1">
                    <a:lumMod val="60000"/>
                    <a:lumOff val="40000"/>
                  </a:schemeClr>
                </a:solidFill>
                <a:latin typeface="BIZ UDPゴシック" panose="020B0400000000000000" pitchFamily="50" charset="-128"/>
                <a:ea typeface="BIZ UDPゴシック" panose="020B0400000000000000" pitchFamily="50" charset="-128"/>
                <a:hlinkClick r:id="rId3"/>
              </a:rPr>
              <a:t>koureifukusi@city.tajimi.lg.jp</a:t>
            </a:r>
            <a:endParaRPr lang="en-US" altLang="ja-JP" dirty="0">
              <a:solidFill>
                <a:schemeClr val="accent1">
                  <a:lumMod val="60000"/>
                  <a:lumOff val="40000"/>
                </a:schemeClr>
              </a:solidFill>
              <a:latin typeface="BIZ UDPゴシック" panose="020B0400000000000000" pitchFamily="50" charset="-128"/>
              <a:ea typeface="BIZ UDPゴシック" panose="020B0400000000000000" pitchFamily="50" charset="-128"/>
            </a:endParaRPr>
          </a:p>
          <a:p>
            <a:pPr marL="0" indent="0">
              <a:buNone/>
            </a:pPr>
            <a:r>
              <a:rPr kumimoji="1" lang="ja-JP" altLang="en-US" dirty="0">
                <a:latin typeface="BIZ UDPゴシック" panose="020B0400000000000000" pitchFamily="50" charset="-128"/>
                <a:ea typeface="BIZ UDPゴシック" panose="020B0400000000000000" pitchFamily="50" charset="-128"/>
              </a:rPr>
              <a:t>〇ＦＡＸ番号</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dirty="0">
                <a:solidFill>
                  <a:srgbClr val="0070C0"/>
                </a:solidFill>
                <a:latin typeface="BIZ UDPゴシック" panose="020B0400000000000000" pitchFamily="50" charset="-128"/>
                <a:ea typeface="BIZ UDPゴシック" panose="020B0400000000000000" pitchFamily="50" charset="-128"/>
              </a:rPr>
              <a:t>　</a:t>
            </a:r>
            <a:r>
              <a:rPr kumimoji="1" lang="en-US" altLang="ja-JP" dirty="0">
                <a:solidFill>
                  <a:srgbClr val="0070C0"/>
                </a:solidFill>
                <a:latin typeface="BIZ UDPゴシック" panose="020B0400000000000000" pitchFamily="50" charset="-128"/>
                <a:ea typeface="BIZ UDPゴシック" panose="020B0400000000000000" pitchFamily="50" charset="-128"/>
              </a:rPr>
              <a:t>0572-25-6434</a:t>
            </a:r>
            <a:endParaRPr kumimoji="1" lang="ja-JP" altLang="en-US" dirty="0">
              <a:solidFill>
                <a:srgbClr val="0070C0"/>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12"/>
          </p:nvPr>
        </p:nvSpPr>
        <p:spPr/>
        <p:txBody>
          <a:bodyPr/>
          <a:lstStyle/>
          <a:p>
            <a:fld id="{9F680D4E-FE37-416C-A21F-AF7D5B935D2C}" type="slidenum">
              <a:rPr lang="ja-JP" altLang="en-US">
                <a:solidFill>
                  <a:prstClr val="black">
                    <a:tint val="75000"/>
                  </a:prstClr>
                </a:solidFill>
                <a:latin typeface="Calibri"/>
                <a:ea typeface="ＭＳ Ｐゴシック" panose="020B0600070205080204" pitchFamily="50" charset="-128"/>
              </a:rPr>
              <a:pPr/>
              <a:t>11</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049374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1"/>
          </a:solidFill>
          <a:ln>
            <a:noFill/>
          </a:ln>
        </p:spPr>
        <p:style>
          <a:lnRef idx="0">
            <a:scrgbClr r="0" g="0" b="0"/>
          </a:lnRef>
          <a:fillRef idx="0">
            <a:scrgbClr r="0" g="0" b="0"/>
          </a:fillRef>
          <a:effectRef idx="0">
            <a:scrgbClr r="0" g="0" b="0"/>
          </a:effectRef>
          <a:fontRef idx="minor">
            <a:schemeClr val="lt1"/>
          </a:fontRef>
        </p:style>
        <p:txBody>
          <a:bodyPr>
            <a:normAutofit/>
          </a:bodyPr>
          <a:lstStyle/>
          <a:p>
            <a:pPr marL="342900" indent="-342900">
              <a:spcBef>
                <a:spcPct val="20000"/>
              </a:spcBef>
            </a:pPr>
            <a:r>
              <a:rPr lang="ja-JP" altLang="en-US" dirty="0">
                <a:latin typeface="BIZ UDPゴシック" panose="020B0400000000000000" pitchFamily="50" charset="-128"/>
                <a:ea typeface="BIZ UDPゴシック" panose="020B0400000000000000" pitchFamily="50" charset="-128"/>
              </a:rPr>
              <a:t>防がなければならない事故</a:t>
            </a:r>
            <a:endParaRPr kumimoji="1" lang="ja-JP" altLang="en-US" sz="5400" dirty="0">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p:txBody>
          <a:bodyPr anchor="ctr" anchorCtr="0">
            <a:normAutofit/>
          </a:bodyPr>
          <a:lstStyle/>
          <a:p>
            <a:pPr marL="0" indent="0" algn="ctr">
              <a:buNone/>
            </a:pPr>
            <a:r>
              <a:rPr lang="ja-JP" altLang="en-US" sz="3600" dirty="0">
                <a:solidFill>
                  <a:srgbClr val="FF0000"/>
                </a:solidFill>
                <a:latin typeface="BIZ UDPゴシック" panose="020B0400000000000000" pitchFamily="50" charset="-128"/>
                <a:ea typeface="BIZ UDPゴシック" panose="020B0400000000000000" pitchFamily="50" charset="-128"/>
              </a:rPr>
              <a:t>対策をすれば、防ぐことができる事故</a:t>
            </a:r>
            <a:endParaRPr lang="en-US" altLang="ja-JP" sz="3600" dirty="0">
              <a:solidFill>
                <a:srgbClr val="FF0000"/>
              </a:solidFill>
              <a:latin typeface="BIZ UDPゴシック" panose="020B0400000000000000" pitchFamily="50" charset="-128"/>
              <a:ea typeface="BIZ UDPゴシック" panose="020B0400000000000000" pitchFamily="50" charset="-128"/>
            </a:endParaRPr>
          </a:p>
          <a:p>
            <a:pPr marL="0" indent="0" algn="ctr">
              <a:buNone/>
            </a:pPr>
            <a:endParaRPr lang="en-US" altLang="ja-JP" sz="2000" dirty="0">
              <a:solidFill>
                <a:srgbClr val="FF0000"/>
              </a:solidFill>
              <a:latin typeface="BIZ UDPゴシック" panose="020B0400000000000000" pitchFamily="50" charset="-128"/>
              <a:ea typeface="BIZ UDPゴシック" panose="020B0400000000000000" pitchFamily="50" charset="-128"/>
            </a:endParaRPr>
          </a:p>
          <a:p>
            <a:pPr marL="0" indent="0" algn="ctr">
              <a:buNone/>
            </a:pPr>
            <a:r>
              <a:rPr lang="ja-JP" altLang="en-US" dirty="0">
                <a:latin typeface="BIZ UDPゴシック" panose="020B0400000000000000" pitchFamily="50" charset="-128"/>
                <a:ea typeface="BIZ UDPゴシック" panose="020B0400000000000000" pitchFamily="50" charset="-128"/>
              </a:rPr>
              <a:t>次のような</a:t>
            </a:r>
            <a:r>
              <a:rPr lang="ja-JP" altLang="en-US" b="0" i="0" u="none" strike="noStrike" baseline="0" dirty="0">
                <a:latin typeface="BIZ UDPゴシック" panose="020B0400000000000000" pitchFamily="50" charset="-128"/>
                <a:ea typeface="BIZ UDPゴシック" panose="020B0400000000000000" pitchFamily="50" charset="-128"/>
              </a:rPr>
              <a:t>事故がないように・・・</a:t>
            </a:r>
            <a:endParaRPr lang="en-US" altLang="ja-JP" b="0" i="0" u="none" strike="noStrike" baseline="0" dirty="0">
              <a:latin typeface="BIZ UDPゴシック" panose="020B0400000000000000" pitchFamily="50" charset="-128"/>
              <a:ea typeface="BIZ UDPゴシック" panose="020B0400000000000000" pitchFamily="50" charset="-128"/>
            </a:endParaRPr>
          </a:p>
          <a:p>
            <a:pPr marL="0" indent="0">
              <a:buNone/>
            </a:pPr>
            <a:r>
              <a:rPr lang="ja-JP" altLang="en-US" b="0" i="0" u="none" strike="noStrike" baseline="0" dirty="0">
                <a:latin typeface="BIZ UDPゴシック" panose="020B0400000000000000" pitchFamily="50" charset="-128"/>
                <a:ea typeface="BIZ UDPゴシック" panose="020B0400000000000000" pitchFamily="50" charset="-128"/>
              </a:rPr>
              <a:t>〇以前にも同様の事故があって、危険を予知していたが対策を立てていなかった</a:t>
            </a:r>
          </a:p>
          <a:p>
            <a:pPr marL="0" indent="0">
              <a:buNone/>
            </a:pPr>
            <a:r>
              <a:rPr lang="ja-JP" altLang="en-US" dirty="0">
                <a:latin typeface="BIZ UDPゴシック" panose="020B0400000000000000" pitchFamily="50" charset="-128"/>
                <a:ea typeface="BIZ UDPゴシック" panose="020B0400000000000000" pitchFamily="50" charset="-128"/>
              </a:rPr>
              <a:t>〇</a:t>
            </a:r>
            <a:r>
              <a:rPr lang="ja-JP" altLang="en-US" b="0" i="0" u="none" strike="noStrike" baseline="0" dirty="0">
                <a:latin typeface="BIZ UDPゴシック" panose="020B0400000000000000" pitchFamily="50" charset="-128"/>
                <a:ea typeface="BIZ UDPゴシック" panose="020B0400000000000000" pitchFamily="50" charset="-128"/>
              </a:rPr>
              <a:t>危険を回避をするための対策が立てられていたが、それが実行されていなかった</a:t>
            </a:r>
          </a:p>
        </p:txBody>
      </p:sp>
      <p:sp>
        <p:nvSpPr>
          <p:cNvPr id="4" name="スライド番号プレースホルダー 3"/>
          <p:cNvSpPr>
            <a:spLocks noGrp="1"/>
          </p:cNvSpPr>
          <p:nvPr>
            <p:ph type="sldNum" sz="quarter" idx="12"/>
          </p:nvPr>
        </p:nvSpPr>
        <p:spPr/>
        <p:txBody>
          <a:bodyPr/>
          <a:lstStyle/>
          <a:p>
            <a:fld id="{9F680D4E-FE37-416C-A21F-AF7D5B935D2C}" type="slidenum">
              <a:rPr lang="ja-JP" altLang="en-US">
                <a:solidFill>
                  <a:prstClr val="black">
                    <a:tint val="75000"/>
                  </a:prstClr>
                </a:solidFill>
                <a:latin typeface="Calibri"/>
                <a:ea typeface="ＭＳ Ｐゴシック" panose="020B0600070205080204" pitchFamily="50" charset="-128"/>
              </a:rPr>
              <a:pPr/>
              <a:t>12</a:t>
            </a:fld>
            <a:endParaRPr lang="ja-JP" altLang="en-US" dirty="0">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231799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1"/>
          </a:solidFill>
          <a:ln>
            <a:noFill/>
          </a:ln>
        </p:spPr>
        <p:style>
          <a:lnRef idx="0">
            <a:scrgbClr r="0" g="0" b="0"/>
          </a:lnRef>
          <a:fillRef idx="0">
            <a:scrgbClr r="0" g="0" b="0"/>
          </a:fillRef>
          <a:effectRef idx="0">
            <a:scrgbClr r="0" g="0" b="0"/>
          </a:effectRef>
          <a:fontRef idx="minor">
            <a:schemeClr val="lt1"/>
          </a:fontRef>
        </p:style>
        <p:txBody>
          <a:bodyPr>
            <a:normAutofit/>
          </a:bodyPr>
          <a:lstStyle/>
          <a:p>
            <a:r>
              <a:rPr kumimoji="1" lang="ja-JP" altLang="en-US" dirty="0">
                <a:solidFill>
                  <a:schemeClr val="bg1"/>
                </a:solidFill>
                <a:latin typeface="BIZ UDPゴシック" panose="020B0400000000000000" pitchFamily="50" charset="-128"/>
                <a:ea typeface="BIZ UDPゴシック" panose="020B0400000000000000" pitchFamily="50" charset="-128"/>
              </a:rPr>
              <a:t>事故防止のために　</a:t>
            </a:r>
          </a:p>
        </p:txBody>
      </p:sp>
      <p:sp>
        <p:nvSpPr>
          <p:cNvPr id="3" name="コンテンツ プレースホルダー 2"/>
          <p:cNvSpPr>
            <a:spLocks noGrp="1"/>
          </p:cNvSpPr>
          <p:nvPr>
            <p:ph idx="1"/>
          </p:nvPr>
        </p:nvSpPr>
        <p:spPr/>
        <p:txBody>
          <a:bodyPr anchor="ctr" anchorCtr="0">
            <a:normAutofit fontScale="92500" lnSpcReduction="20000"/>
          </a:bodyPr>
          <a:lstStyle/>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〇ヒヤリハットを気軽に伝える場や話し合う場</a:t>
            </a:r>
            <a:endParaRPr lang="en-US" altLang="ja-JP"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〇事故の検証、対応策の話し合い</a:t>
            </a:r>
            <a:endParaRPr lang="en-US" altLang="ja-JP"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〇職員間での迅速な情報共有</a:t>
            </a:r>
            <a:endParaRPr lang="en-US" altLang="ja-JP"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〇手順や対応方法、マニュアルの見直し</a:t>
            </a:r>
            <a:endParaRPr lang="en-US" altLang="ja-JP"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〇ケアプランへの反映</a:t>
            </a:r>
            <a:endParaRPr lang="en-US" altLang="ja-JP"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〇事故防止のための研修会の開催</a:t>
            </a:r>
          </a:p>
          <a:p>
            <a:pPr marL="0" indent="0">
              <a:lnSpc>
                <a:spcPct val="120000"/>
              </a:lnSpc>
              <a:buNone/>
            </a:pPr>
            <a:r>
              <a:rPr lang="ja-JP" altLang="en-US" dirty="0">
                <a:latin typeface="BIZ UDPゴシック" panose="020B0400000000000000" pitchFamily="50" charset="-128"/>
                <a:ea typeface="BIZ UDPゴシック" panose="020B0400000000000000" pitchFamily="50" charset="-128"/>
              </a:rPr>
              <a:t>〇職員の健康管理　　　　など</a:t>
            </a:r>
          </a:p>
          <a:p>
            <a:pPr marL="0" indent="0">
              <a:buNone/>
            </a:pPr>
            <a:r>
              <a:rPr lang="ja-JP" altLang="en-US" dirty="0">
                <a:latin typeface="BIZ UDPゴシック" panose="020B0400000000000000" pitchFamily="50" charset="-128"/>
                <a:ea typeface="BIZ UDPゴシック" panose="020B0400000000000000" pitchFamily="50" charset="-128"/>
              </a:rPr>
              <a:t>　　　　</a:t>
            </a:r>
          </a:p>
        </p:txBody>
      </p:sp>
      <p:sp>
        <p:nvSpPr>
          <p:cNvPr id="4" name="スライド番号プレースホルダー 3"/>
          <p:cNvSpPr>
            <a:spLocks noGrp="1"/>
          </p:cNvSpPr>
          <p:nvPr>
            <p:ph type="sldNum" sz="quarter" idx="12"/>
          </p:nvPr>
        </p:nvSpPr>
        <p:spPr/>
        <p:txBody>
          <a:bodyPr/>
          <a:lstStyle/>
          <a:p>
            <a:fld id="{9F680D4E-FE37-416C-A21F-AF7D5B935D2C}" type="slidenum">
              <a:rPr lang="ja-JP" altLang="en-US">
                <a:solidFill>
                  <a:prstClr val="black">
                    <a:tint val="75000"/>
                  </a:prstClr>
                </a:solidFill>
                <a:latin typeface="Calibri"/>
                <a:ea typeface="ＭＳ Ｐゴシック" panose="020B0600070205080204" pitchFamily="50" charset="-128"/>
              </a:rPr>
              <a:pPr/>
              <a:t>13</a:t>
            </a:fld>
            <a:endParaRPr lang="ja-JP" altLang="en-US" dirty="0">
              <a:solidFill>
                <a:prstClr val="black">
                  <a:tint val="75000"/>
                </a:prstClr>
              </a:solidFill>
              <a:latin typeface="Calibri"/>
              <a:ea typeface="ＭＳ Ｐゴシック" panose="020B0600070205080204" pitchFamily="50" charset="-128"/>
            </a:endParaRPr>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9176" y="3156477"/>
            <a:ext cx="2534436" cy="2534436"/>
          </a:xfrm>
          <a:prstGeom prst="rect">
            <a:avLst/>
          </a:prstGeom>
        </p:spPr>
      </p:pic>
    </p:spTree>
    <p:extLst>
      <p:ext uri="{BB962C8B-B14F-4D97-AF65-F5344CB8AC3E}">
        <p14:creationId xmlns:p14="http://schemas.microsoft.com/office/powerpoint/2010/main" val="696690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事故等の発生件数と状況</a:t>
            </a:r>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808274224"/>
              </p:ext>
            </p:extLst>
          </p:nvPr>
        </p:nvGraphicFramePr>
        <p:xfrm>
          <a:off x="6209211" y="1837274"/>
          <a:ext cx="5144589"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8" name="角丸四角形吹き出し 7"/>
          <p:cNvSpPr/>
          <p:nvPr/>
        </p:nvSpPr>
        <p:spPr>
          <a:xfrm>
            <a:off x="832124" y="2621468"/>
            <a:ext cx="3409406" cy="2142308"/>
          </a:xfrm>
          <a:prstGeom prst="wedgeRoundRectCallout">
            <a:avLst>
              <a:gd name="adj1" fmla="val 55795"/>
              <a:gd name="adj2" fmla="val 65549"/>
              <a:gd name="adj3"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3200" b="1" dirty="0">
                <a:latin typeface="BIZ UDPゴシック" panose="020B0400000000000000" pitchFamily="50" charset="-128"/>
                <a:ea typeface="BIZ UDPゴシック" panose="020B0400000000000000" pitchFamily="50" charset="-128"/>
              </a:rPr>
              <a:t>全体で</a:t>
            </a:r>
            <a:r>
              <a:rPr kumimoji="1" lang="en-US" altLang="ja-JP" sz="3200" b="1" dirty="0">
                <a:latin typeface="BIZ UDPゴシック" panose="020B0400000000000000" pitchFamily="50" charset="-128"/>
                <a:ea typeface="BIZ UDPゴシック" panose="020B0400000000000000" pitchFamily="50" charset="-128"/>
              </a:rPr>
              <a:t>217</a:t>
            </a:r>
            <a:r>
              <a:rPr kumimoji="1" lang="ja-JP" altLang="en-US" sz="3200" b="1" dirty="0">
                <a:latin typeface="BIZ UDPゴシック" panose="020B0400000000000000" pitchFamily="50" charset="-128"/>
                <a:ea typeface="BIZ UDPゴシック" panose="020B0400000000000000" pitchFamily="50" charset="-128"/>
              </a:rPr>
              <a:t>件</a:t>
            </a:r>
          </a:p>
        </p:txBody>
      </p:sp>
      <p:sp>
        <p:nvSpPr>
          <p:cNvPr id="3" name="線吹き出し 1 2"/>
          <p:cNvSpPr/>
          <p:nvPr/>
        </p:nvSpPr>
        <p:spPr>
          <a:xfrm>
            <a:off x="9551656" y="5983423"/>
            <a:ext cx="1802144" cy="509452"/>
          </a:xfrm>
          <a:prstGeom prst="callout1">
            <a:avLst>
              <a:gd name="adj1" fmla="val 2658"/>
              <a:gd name="adj2" fmla="val 43541"/>
              <a:gd name="adj3" fmla="val -92010"/>
              <a:gd name="adj4" fmla="val 2924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転倒　</a:t>
            </a:r>
            <a:r>
              <a:rPr kumimoji="1" lang="en-US" altLang="ja-JP" sz="2000" dirty="0">
                <a:solidFill>
                  <a:schemeClr val="tx1"/>
                </a:solidFill>
                <a:latin typeface="BIZ UDPゴシック" panose="020B0400000000000000" pitchFamily="50" charset="-128"/>
                <a:ea typeface="BIZ UDPゴシック" panose="020B0400000000000000" pitchFamily="50" charset="-128"/>
              </a:rPr>
              <a:t>64.1</a:t>
            </a:r>
            <a:r>
              <a:rPr kumimoji="1" lang="ja-JP" altLang="en-US" sz="2000" dirty="0">
                <a:solidFill>
                  <a:schemeClr val="tx1"/>
                </a:solidFill>
                <a:latin typeface="BIZ UDPゴシック" panose="020B0400000000000000" pitchFamily="50" charset="-128"/>
                <a:ea typeface="BIZ UDPゴシック" panose="020B0400000000000000" pitchFamily="50" charset="-128"/>
              </a:rPr>
              <a:t>％</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p:txBody>
      </p:sp>
      <p:sp>
        <p:nvSpPr>
          <p:cNvPr id="22" name="線吹き出し 1 21"/>
          <p:cNvSpPr/>
          <p:nvPr/>
        </p:nvSpPr>
        <p:spPr>
          <a:xfrm>
            <a:off x="4311172" y="3692622"/>
            <a:ext cx="2282032" cy="565526"/>
          </a:xfrm>
          <a:prstGeom prst="callout1">
            <a:avLst>
              <a:gd name="adj1" fmla="val 55767"/>
              <a:gd name="adj2" fmla="val 96348"/>
              <a:gd name="adj3" fmla="val 25669"/>
              <a:gd name="adj4" fmla="val 10743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誤嚥・窒息　</a:t>
            </a:r>
            <a:r>
              <a:rPr kumimoji="1" lang="en-US" altLang="ja-JP" sz="2000" dirty="0">
                <a:solidFill>
                  <a:schemeClr val="tx1"/>
                </a:solidFill>
                <a:latin typeface="BIZ UDPゴシック" panose="020B0400000000000000" pitchFamily="50" charset="-128"/>
                <a:ea typeface="BIZ UDPゴシック" panose="020B0400000000000000" pitchFamily="50" charset="-128"/>
              </a:rPr>
              <a:t>2.3</a:t>
            </a:r>
            <a:r>
              <a:rPr kumimoji="1" lang="ja-JP" altLang="en-US" sz="2000" dirty="0">
                <a:solidFill>
                  <a:schemeClr val="tx1"/>
                </a:solidFill>
                <a:latin typeface="BIZ UDPゴシック" panose="020B0400000000000000" pitchFamily="50" charset="-128"/>
                <a:ea typeface="BIZ UDPゴシック" panose="020B0400000000000000" pitchFamily="50" charset="-128"/>
              </a:rPr>
              <a:t>％</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p:txBody>
      </p:sp>
      <p:sp>
        <p:nvSpPr>
          <p:cNvPr id="24" name="線吹き出し 1 23"/>
          <p:cNvSpPr/>
          <p:nvPr/>
        </p:nvSpPr>
        <p:spPr>
          <a:xfrm>
            <a:off x="4201176" y="3050227"/>
            <a:ext cx="2619407" cy="474783"/>
          </a:xfrm>
          <a:prstGeom prst="callout1">
            <a:avLst>
              <a:gd name="adj1" fmla="val 86046"/>
              <a:gd name="adj2" fmla="val 88027"/>
              <a:gd name="adj3" fmla="val 102871"/>
              <a:gd name="adj4" fmla="val 9933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介護中の負荷　</a:t>
            </a:r>
            <a:r>
              <a:rPr kumimoji="1" lang="en-US" altLang="ja-JP" sz="2000" dirty="0">
                <a:solidFill>
                  <a:schemeClr val="tx1"/>
                </a:solidFill>
                <a:latin typeface="BIZ UDPゴシック" panose="020B0400000000000000" pitchFamily="50" charset="-128"/>
                <a:ea typeface="BIZ UDPゴシック" panose="020B0400000000000000" pitchFamily="50" charset="-128"/>
              </a:rPr>
              <a:t>2.3</a:t>
            </a:r>
            <a:r>
              <a:rPr kumimoji="1" lang="ja-JP" altLang="en-US" sz="2000" dirty="0">
                <a:solidFill>
                  <a:schemeClr val="tx1"/>
                </a:solidFill>
                <a:latin typeface="BIZ UDPゴシック" panose="020B0400000000000000" pitchFamily="50" charset="-128"/>
                <a:ea typeface="BIZ UDPゴシック" panose="020B0400000000000000" pitchFamily="50" charset="-128"/>
              </a:rPr>
              <a:t>％</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p:txBody>
      </p:sp>
      <p:sp>
        <p:nvSpPr>
          <p:cNvPr id="4" name="テキスト ボックス 3"/>
          <p:cNvSpPr txBox="1"/>
          <p:nvPr/>
        </p:nvSpPr>
        <p:spPr>
          <a:xfrm>
            <a:off x="5683255" y="2397405"/>
            <a:ext cx="1819898" cy="400754"/>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不明　</a:t>
            </a:r>
            <a:r>
              <a:rPr kumimoji="1" lang="en-US" altLang="ja-JP" sz="2000" dirty="0">
                <a:latin typeface="BIZ UDPゴシック" panose="020B0400000000000000" pitchFamily="50" charset="-128"/>
                <a:ea typeface="BIZ UDPゴシック" panose="020B0400000000000000" pitchFamily="50" charset="-128"/>
              </a:rPr>
              <a:t>14.3</a:t>
            </a:r>
            <a:r>
              <a:rPr kumimoji="1" lang="ja-JP" altLang="en-US" sz="2000"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　</a:t>
            </a:r>
          </a:p>
        </p:txBody>
      </p:sp>
      <p:sp>
        <p:nvSpPr>
          <p:cNvPr id="26" name="テキスト ボックス 25"/>
          <p:cNvSpPr txBox="1"/>
          <p:nvPr/>
        </p:nvSpPr>
        <p:spPr>
          <a:xfrm>
            <a:off x="5510879" y="4842761"/>
            <a:ext cx="176184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転落　</a:t>
            </a:r>
            <a:r>
              <a:rPr kumimoji="1" lang="en-US" altLang="ja-JP" sz="2000" dirty="0">
                <a:latin typeface="BIZ UDPゴシック" panose="020B0400000000000000" pitchFamily="50" charset="-128"/>
                <a:ea typeface="BIZ UDPゴシック" panose="020B0400000000000000" pitchFamily="50" charset="-128"/>
              </a:rPr>
              <a:t>11.5</a:t>
            </a:r>
            <a:r>
              <a:rPr kumimoji="1" lang="ja-JP" altLang="en-US" sz="2000"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　</a:t>
            </a:r>
          </a:p>
        </p:txBody>
      </p:sp>
      <p:sp>
        <p:nvSpPr>
          <p:cNvPr id="27" name="線吹き出し 1 26"/>
          <p:cNvSpPr/>
          <p:nvPr/>
        </p:nvSpPr>
        <p:spPr>
          <a:xfrm>
            <a:off x="6593204" y="1460685"/>
            <a:ext cx="2075090" cy="509452"/>
          </a:xfrm>
          <a:prstGeom prst="callout1">
            <a:avLst>
              <a:gd name="adj1" fmla="val 85703"/>
              <a:gd name="adj2" fmla="val 76973"/>
              <a:gd name="adj3" fmla="val 128169"/>
              <a:gd name="adj4" fmla="val 8212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latin typeface="BIZ UDPゴシック" panose="020B0400000000000000" pitchFamily="50" charset="-128"/>
                <a:ea typeface="BIZ UDPゴシック" panose="020B0400000000000000" pitchFamily="50" charset="-128"/>
              </a:rPr>
              <a:t>その他　</a:t>
            </a:r>
            <a:r>
              <a:rPr kumimoji="1" lang="en-US" altLang="ja-JP" sz="2000" dirty="0">
                <a:solidFill>
                  <a:schemeClr val="tx1"/>
                </a:solidFill>
                <a:latin typeface="BIZ UDPゴシック" panose="020B0400000000000000" pitchFamily="50" charset="-128"/>
                <a:ea typeface="BIZ UDPゴシック" panose="020B0400000000000000" pitchFamily="50" charset="-128"/>
              </a:rPr>
              <a:t>5.5</a:t>
            </a:r>
            <a:r>
              <a:rPr kumimoji="1" lang="ja-JP" altLang="en-US" sz="2000" dirty="0">
                <a:solidFill>
                  <a:schemeClr val="tx1"/>
                </a:solidFill>
                <a:latin typeface="BIZ UDPゴシック" panose="020B0400000000000000" pitchFamily="50" charset="-128"/>
                <a:ea typeface="BIZ UDPゴシック" panose="020B0400000000000000" pitchFamily="50" charset="-128"/>
              </a:rPr>
              <a:t>％</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11962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a:latin typeface="BIZ UDPゴシック" panose="020B0400000000000000" pitchFamily="50" charset="-128"/>
                <a:ea typeface="BIZ UDPゴシック" panose="020B0400000000000000" pitchFamily="50" charset="-128"/>
              </a:rPr>
              <a:t>事故等の発生件数と状況</a:t>
            </a:r>
            <a:endParaRPr kumimoji="1" lang="ja-JP" altLang="en-US" b="1" dirty="0">
              <a:latin typeface="BIZ UDPゴシック" panose="020B0400000000000000" pitchFamily="50" charset="-128"/>
              <a:ea typeface="BIZ UDPゴシック" panose="020B0400000000000000" pitchFamily="50" charset="-128"/>
            </a:endParaRPr>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321722232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3" name="四角形: 角を丸くする 2">
            <a:extLst>
              <a:ext uri="{FF2B5EF4-FFF2-40B4-BE49-F238E27FC236}">
                <a16:creationId xmlns:a16="http://schemas.microsoft.com/office/drawing/2014/main" id="{8E5EA96D-4908-8ED7-AB88-5974EAD9E939}"/>
              </a:ext>
            </a:extLst>
          </p:cNvPr>
          <p:cNvSpPr/>
          <p:nvPr/>
        </p:nvSpPr>
        <p:spPr>
          <a:xfrm>
            <a:off x="7488621" y="1690687"/>
            <a:ext cx="1245476" cy="4486276"/>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8717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C05AE7-ADD5-FAF5-235A-AF97B5B802AB}"/>
              </a:ext>
            </a:extLst>
          </p:cNvPr>
          <p:cNvSpPr>
            <a:spLocks noGrp="1"/>
          </p:cNvSpPr>
          <p:nvPr>
            <p:ph type="title"/>
          </p:nvPr>
        </p:nvSpPr>
        <p:spPr/>
        <p:txBody>
          <a:bodyPr/>
          <a:lstStyle/>
          <a:p>
            <a:r>
              <a:rPr lang="ja-JP" altLang="en-US" b="1" dirty="0">
                <a:latin typeface="BIZ UDPゴシック" panose="020B0400000000000000" pitchFamily="50" charset="-128"/>
                <a:ea typeface="BIZ UDPゴシック" panose="020B0400000000000000" pitchFamily="50" charset="-128"/>
              </a:rPr>
              <a:t>事故等の発生件数と状況</a:t>
            </a:r>
            <a:endParaRPr kumimoji="1" lang="ja-JP" altLang="en-US" dirty="0"/>
          </a:p>
        </p:txBody>
      </p:sp>
      <p:graphicFrame>
        <p:nvGraphicFramePr>
          <p:cNvPr id="6" name="コンテンツ プレースホルダー 5">
            <a:extLst>
              <a:ext uri="{FF2B5EF4-FFF2-40B4-BE49-F238E27FC236}">
                <a16:creationId xmlns:a16="http://schemas.microsoft.com/office/drawing/2014/main" id="{07E8DD0A-19E9-AE36-53A5-651320A1BCA0}"/>
              </a:ext>
            </a:extLst>
          </p:cNvPr>
          <p:cNvGraphicFramePr>
            <a:graphicFrameLocks noGrp="1"/>
          </p:cNvGraphicFramePr>
          <p:nvPr>
            <p:ph idx="1"/>
            <p:extLst>
              <p:ext uri="{D42A27DB-BD31-4B8C-83A1-F6EECF244321}">
                <p14:modId xmlns:p14="http://schemas.microsoft.com/office/powerpoint/2010/main" val="64618482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3" name="正方形/長方形 2">
            <a:extLst>
              <a:ext uri="{FF2B5EF4-FFF2-40B4-BE49-F238E27FC236}">
                <a16:creationId xmlns:a16="http://schemas.microsoft.com/office/drawing/2014/main" id="{BEE73BD7-A7B8-B183-DFD6-321C93F43283}"/>
              </a:ext>
            </a:extLst>
          </p:cNvPr>
          <p:cNvSpPr/>
          <p:nvPr/>
        </p:nvSpPr>
        <p:spPr>
          <a:xfrm>
            <a:off x="8173330" y="1291052"/>
            <a:ext cx="2772508" cy="1069145"/>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転倒事故</a:t>
            </a:r>
            <a:r>
              <a:rPr kumimoji="1" lang="en-US" altLang="ja-JP" sz="2400" dirty="0">
                <a:latin typeface="BIZ UDPゴシック" panose="020B0400000000000000" pitchFamily="50" charset="-128"/>
                <a:ea typeface="BIZ UDPゴシック" panose="020B0400000000000000" pitchFamily="50" charset="-128"/>
              </a:rPr>
              <a:t>139</a:t>
            </a:r>
            <a:r>
              <a:rPr kumimoji="1" lang="ja-JP" altLang="en-US" sz="2400" dirty="0">
                <a:latin typeface="BIZ UDPゴシック" panose="020B0400000000000000" pitchFamily="50" charset="-128"/>
                <a:ea typeface="BIZ UDPゴシック" panose="020B0400000000000000" pitchFamily="50" charset="-128"/>
              </a:rPr>
              <a:t>件</a:t>
            </a:r>
          </a:p>
        </p:txBody>
      </p:sp>
      <p:sp>
        <p:nvSpPr>
          <p:cNvPr id="4" name="四角形: 角を丸くする 3">
            <a:extLst>
              <a:ext uri="{FF2B5EF4-FFF2-40B4-BE49-F238E27FC236}">
                <a16:creationId xmlns:a16="http://schemas.microsoft.com/office/drawing/2014/main" id="{4525BC8A-7352-6360-91C5-8319BF7E0988}"/>
              </a:ext>
            </a:extLst>
          </p:cNvPr>
          <p:cNvSpPr/>
          <p:nvPr/>
        </p:nvSpPr>
        <p:spPr>
          <a:xfrm>
            <a:off x="2853560" y="1690688"/>
            <a:ext cx="2569778" cy="4486274"/>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3194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A78FE-5458-4871-05D7-20D14813888A}"/>
              </a:ext>
            </a:extLst>
          </p:cNvPr>
          <p:cNvSpPr>
            <a:spLocks noGrp="1"/>
          </p:cNvSpPr>
          <p:nvPr>
            <p:ph type="title"/>
          </p:nvPr>
        </p:nvSpPr>
        <p:spPr/>
        <p:txBody>
          <a:bodyPr/>
          <a:lstStyle/>
          <a:p>
            <a:r>
              <a:rPr lang="ja-JP" altLang="en-US" b="1" dirty="0">
                <a:latin typeface="BIZ UDPゴシック" panose="020B0400000000000000" pitchFamily="50" charset="-128"/>
                <a:ea typeface="BIZ UDPゴシック" panose="020B0400000000000000" pitchFamily="50" charset="-128"/>
              </a:rPr>
              <a:t>事故等の発生件数と状況</a:t>
            </a:r>
            <a:endParaRPr kumimoji="1" lang="ja-JP" altLang="en-US" dirty="0"/>
          </a:p>
        </p:txBody>
      </p:sp>
      <p:graphicFrame>
        <p:nvGraphicFramePr>
          <p:cNvPr id="14" name="コンテンツ プレースホルダー 13">
            <a:extLst>
              <a:ext uri="{FF2B5EF4-FFF2-40B4-BE49-F238E27FC236}">
                <a16:creationId xmlns:a16="http://schemas.microsoft.com/office/drawing/2014/main" id="{8F20BC69-FDE5-2FD5-321C-530815FC82BE}"/>
              </a:ext>
            </a:extLst>
          </p:cNvPr>
          <p:cNvGraphicFramePr>
            <a:graphicFrameLocks noGrp="1"/>
          </p:cNvGraphicFramePr>
          <p:nvPr>
            <p:ph idx="1"/>
            <p:extLst>
              <p:ext uri="{D42A27DB-BD31-4B8C-83A1-F6EECF244321}">
                <p14:modId xmlns:p14="http://schemas.microsoft.com/office/powerpoint/2010/main" val="5609780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7459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A78FE-5458-4871-05D7-20D14813888A}"/>
              </a:ext>
            </a:extLst>
          </p:cNvPr>
          <p:cNvSpPr>
            <a:spLocks noGrp="1"/>
          </p:cNvSpPr>
          <p:nvPr>
            <p:ph type="title"/>
          </p:nvPr>
        </p:nvSpPr>
        <p:spPr/>
        <p:txBody>
          <a:bodyPr/>
          <a:lstStyle/>
          <a:p>
            <a:r>
              <a:rPr lang="ja-JP" altLang="en-US" b="1" dirty="0">
                <a:latin typeface="BIZ UDPゴシック" panose="020B0400000000000000" pitchFamily="50" charset="-128"/>
                <a:ea typeface="BIZ UDPゴシック" panose="020B0400000000000000" pitchFamily="50" charset="-128"/>
              </a:rPr>
              <a:t>事故等の発生件数と状況</a:t>
            </a:r>
            <a:endParaRPr kumimoji="1" lang="ja-JP" altLang="en-US" dirty="0"/>
          </a:p>
        </p:txBody>
      </p:sp>
      <p:graphicFrame>
        <p:nvGraphicFramePr>
          <p:cNvPr id="14" name="コンテンツ プレースホルダー 13">
            <a:extLst>
              <a:ext uri="{FF2B5EF4-FFF2-40B4-BE49-F238E27FC236}">
                <a16:creationId xmlns:a16="http://schemas.microsoft.com/office/drawing/2014/main" id="{8F20BC69-FDE5-2FD5-321C-530815FC82BE}"/>
              </a:ext>
            </a:extLst>
          </p:cNvPr>
          <p:cNvGraphicFramePr>
            <a:graphicFrameLocks noGrp="1"/>
          </p:cNvGraphicFramePr>
          <p:nvPr>
            <p:ph idx="1"/>
            <p:extLst>
              <p:ext uri="{D42A27DB-BD31-4B8C-83A1-F6EECF244321}">
                <p14:modId xmlns:p14="http://schemas.microsoft.com/office/powerpoint/2010/main" val="34845421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06633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2A78FE-5458-4871-05D7-20D14813888A}"/>
              </a:ext>
            </a:extLst>
          </p:cNvPr>
          <p:cNvSpPr>
            <a:spLocks noGrp="1"/>
          </p:cNvSpPr>
          <p:nvPr>
            <p:ph type="title"/>
          </p:nvPr>
        </p:nvSpPr>
        <p:spPr/>
        <p:txBody>
          <a:bodyPr/>
          <a:lstStyle/>
          <a:p>
            <a:r>
              <a:rPr lang="ja-JP" altLang="en-US" b="1" dirty="0">
                <a:latin typeface="BIZ UDPゴシック" panose="020B0400000000000000" pitchFamily="50" charset="-128"/>
                <a:ea typeface="BIZ UDPゴシック" panose="020B0400000000000000" pitchFamily="50" charset="-128"/>
              </a:rPr>
              <a:t>事故等の発生件数と状況</a:t>
            </a:r>
            <a:endParaRPr kumimoji="1" lang="ja-JP" altLang="en-US" dirty="0"/>
          </a:p>
        </p:txBody>
      </p:sp>
      <p:graphicFrame>
        <p:nvGraphicFramePr>
          <p:cNvPr id="14" name="コンテンツ プレースホルダー 13">
            <a:extLst>
              <a:ext uri="{FF2B5EF4-FFF2-40B4-BE49-F238E27FC236}">
                <a16:creationId xmlns:a16="http://schemas.microsoft.com/office/drawing/2014/main" id="{8F20BC69-FDE5-2FD5-321C-530815FC82BE}"/>
              </a:ext>
            </a:extLst>
          </p:cNvPr>
          <p:cNvGraphicFramePr>
            <a:graphicFrameLocks noGrp="1"/>
          </p:cNvGraphicFramePr>
          <p:nvPr>
            <p:ph idx="1"/>
            <p:extLst>
              <p:ext uri="{D42A27DB-BD31-4B8C-83A1-F6EECF244321}">
                <p14:modId xmlns:p14="http://schemas.microsoft.com/office/powerpoint/2010/main" val="998781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0776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事故報告の目的</a:t>
            </a:r>
          </a:p>
        </p:txBody>
      </p:sp>
      <p:sp>
        <p:nvSpPr>
          <p:cNvPr id="3" name="コンテンツ プレースホルダー 2"/>
          <p:cNvSpPr>
            <a:spLocks noGrp="1"/>
          </p:cNvSpPr>
          <p:nvPr>
            <p:ph idx="1"/>
          </p:nvPr>
        </p:nvSpPr>
        <p:spPr/>
        <p:txBody>
          <a:bodyPr/>
          <a:lstStyle/>
          <a:p>
            <a:pPr marL="0" indent="0">
              <a:lnSpc>
                <a:spcPct val="150000"/>
              </a:lnSpc>
              <a:buNone/>
            </a:pPr>
            <a:r>
              <a:rPr kumimoji="1" lang="ja-JP" altLang="en-US" dirty="0"/>
              <a:t>　</a:t>
            </a:r>
            <a:r>
              <a:rPr kumimoji="1" lang="ja-JP" altLang="en-US" sz="3600" dirty="0">
                <a:latin typeface="BIZ UDPゴシック" panose="020B0400000000000000" pitchFamily="50" charset="-128"/>
                <a:ea typeface="BIZ UDPゴシック" panose="020B0400000000000000" pitchFamily="50" charset="-128"/>
              </a:rPr>
              <a:t>事故等の発生要因や事故対応及び再発防止策を検証し、</a:t>
            </a:r>
            <a:r>
              <a:rPr kumimoji="1" lang="ja-JP" altLang="en-US" sz="3600" dirty="0">
                <a:solidFill>
                  <a:srgbClr val="FF0000"/>
                </a:solidFill>
                <a:latin typeface="BIZ UDPゴシック" panose="020B0400000000000000" pitchFamily="50" charset="-128"/>
                <a:ea typeface="BIZ UDPゴシック" panose="020B0400000000000000" pitchFamily="50" charset="-128"/>
              </a:rPr>
              <a:t>入所者等に対するサービスの質の向上</a:t>
            </a:r>
            <a:r>
              <a:rPr kumimoji="1" lang="ja-JP" altLang="en-US" sz="3600" dirty="0">
                <a:latin typeface="BIZ UDPゴシック" panose="020B0400000000000000" pitchFamily="50" charset="-128"/>
                <a:ea typeface="BIZ UDPゴシック" panose="020B0400000000000000" pitchFamily="50" charset="-128"/>
              </a:rPr>
              <a:t>及び</a:t>
            </a:r>
            <a:r>
              <a:rPr kumimoji="1" lang="ja-JP" altLang="en-US" sz="3600" dirty="0">
                <a:solidFill>
                  <a:srgbClr val="FF0000"/>
                </a:solidFill>
                <a:latin typeface="BIZ UDPゴシック" panose="020B0400000000000000" pitchFamily="50" charset="-128"/>
                <a:ea typeface="BIZ UDPゴシック" panose="020B0400000000000000" pitchFamily="50" charset="-128"/>
              </a:rPr>
              <a:t>介護保険施設等の運営の適正化</a:t>
            </a:r>
            <a:r>
              <a:rPr kumimoji="1" lang="ja-JP" altLang="en-US" sz="3600" dirty="0">
                <a:latin typeface="BIZ UDPゴシック" panose="020B0400000000000000" pitchFamily="50" charset="-128"/>
                <a:ea typeface="BIZ UDPゴシック" panose="020B0400000000000000" pitchFamily="50" charset="-128"/>
              </a:rPr>
              <a:t>を図ること。</a:t>
            </a:r>
          </a:p>
        </p:txBody>
      </p:sp>
    </p:spTree>
    <p:extLst>
      <p:ext uri="{BB962C8B-B14F-4D97-AF65-F5344CB8AC3E}">
        <p14:creationId xmlns:p14="http://schemas.microsoft.com/office/powerpoint/2010/main" val="1696408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l"/>
            <a:r>
              <a:rPr kumimoji="1" lang="ja-JP" altLang="en-US" b="1" dirty="0">
                <a:latin typeface="BIZ UDPゴシック" panose="020B0400000000000000" pitchFamily="50" charset="-128"/>
                <a:ea typeface="BIZ UDPゴシック" panose="020B0400000000000000" pitchFamily="50" charset="-128"/>
              </a:rPr>
              <a:t>報告の対象となる施設・事業所</a:t>
            </a:r>
          </a:p>
        </p:txBody>
      </p:sp>
      <p:sp>
        <p:nvSpPr>
          <p:cNvPr id="3" name="コンテンツ プレースホルダー 2"/>
          <p:cNvSpPr>
            <a:spLocks noGrp="1"/>
          </p:cNvSpPr>
          <p:nvPr>
            <p:ph idx="1"/>
          </p:nvPr>
        </p:nvSpPr>
        <p:spPr/>
        <p:txBody>
          <a:bodyPr anchor="ctr" anchorCtr="0">
            <a:normAutofit/>
          </a:bodyPr>
          <a:lstStyle/>
          <a:p>
            <a:r>
              <a:rPr kumimoji="1" lang="ja-JP" altLang="en-US" dirty="0">
                <a:latin typeface="BIZ UDPゴシック" panose="020B0400000000000000" pitchFamily="50" charset="-128"/>
                <a:ea typeface="BIZ UDPゴシック" panose="020B0400000000000000" pitchFamily="50" charset="-128"/>
              </a:rPr>
              <a:t>介護保険施設</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認知症対応型共同生活介護（介護予防を含む）</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特定施設入居者生活介護（地域密着型、介護予防を含む）</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有料老人ホーム</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サービス付き高齢者向け住宅</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その他居宅等の介護サービス</a:t>
            </a:r>
          </a:p>
        </p:txBody>
      </p:sp>
      <p:sp>
        <p:nvSpPr>
          <p:cNvPr id="4" name="スライド番号プレースホルダー 3"/>
          <p:cNvSpPr>
            <a:spLocks noGrp="1"/>
          </p:cNvSpPr>
          <p:nvPr>
            <p:ph type="sldNum" sz="quarter" idx="12"/>
          </p:nvPr>
        </p:nvSpPr>
        <p:spPr/>
        <p:txBody>
          <a:bodyPr/>
          <a:lstStyle/>
          <a:p>
            <a:fld id="{9F680D4E-FE37-416C-A21F-AF7D5B935D2C}" type="slidenum">
              <a:rPr lang="ja-JP" altLang="en-US">
                <a:solidFill>
                  <a:prstClr val="black">
                    <a:tint val="75000"/>
                  </a:prstClr>
                </a:solidFill>
                <a:latin typeface="Calibri"/>
                <a:ea typeface="ＭＳ Ｐゴシック" panose="020B0600070205080204" pitchFamily="50" charset="-128"/>
              </a:rPr>
              <a:pPr/>
              <a:t>9</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6237710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otalTime>1702</TotalTime>
  <Words>613</Words>
  <PresentationFormat>ワイド画面</PresentationFormat>
  <Paragraphs>101</Paragraphs>
  <Slides>13</Slides>
  <Notes>13</Notes>
  <HiddenSlides>0</HiddenSlides>
  <MMClips>0</MMClips>
  <ScaleCrop>false</ScaleCrop>
  <HeadingPairs>
    <vt:vector baseType="variant" size="6">
      <vt:variant>
        <vt:lpstr>使用されているフォント</vt:lpstr>
      </vt:variant>
      <vt:variant>
        <vt:i4>5</vt:i4>
      </vt:variant>
      <vt:variant>
        <vt:lpstr>テーマ</vt:lpstr>
      </vt:variant>
      <vt:variant>
        <vt:i4>2</vt:i4>
      </vt:variant>
      <vt:variant>
        <vt:lpstr>スライド タイトル</vt:lpstr>
      </vt:variant>
      <vt:variant>
        <vt:i4>13</vt:i4>
      </vt:variant>
    </vt:vector>
  </HeadingPairs>
  <TitlesOfParts>
    <vt:vector baseType="lpstr" size="20">
      <vt:lpstr>BIZ UDPゴシック</vt:lpstr>
      <vt:lpstr>游ゴシック</vt:lpstr>
      <vt:lpstr>游ゴシック Light</vt:lpstr>
      <vt:lpstr>Arial</vt:lpstr>
      <vt:lpstr>Calibri</vt:lpstr>
      <vt:lpstr>Office テーマ</vt:lpstr>
      <vt:lpstr>Office ​​テーマ</vt:lpstr>
      <vt:lpstr>令和６年度事故等発生状況の 報告について</vt:lpstr>
      <vt:lpstr>事故等の発生件数と状況</vt:lpstr>
      <vt:lpstr>事故等の発生件数と状況</vt:lpstr>
      <vt:lpstr>事故等の発生件数と状況</vt:lpstr>
      <vt:lpstr>事故等の発生件数と状況</vt:lpstr>
      <vt:lpstr>事故等の発生件数と状況</vt:lpstr>
      <vt:lpstr>事故等の発生件数と状況</vt:lpstr>
      <vt:lpstr>事故報告の目的</vt:lpstr>
      <vt:lpstr>報告の対象となる施設・事業所</vt:lpstr>
      <vt:lpstr>報告の範囲</vt:lpstr>
      <vt:lpstr>報告方法</vt:lpstr>
      <vt:lpstr>防がなければならない事故</vt:lpstr>
      <vt:lpstr>事故防止のために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2025-07-18T10:06:07Z</cp:lastPrinted>
  <dcterms:created xsi:type="dcterms:W3CDTF">2025-07-02T04:18:54Z</dcterms:created>
  <dcterms:modified xsi:type="dcterms:W3CDTF">2025-07-24T23:51:59Z</dcterms:modified>
</cp:coreProperties>
</file>