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8" r:id="rId2"/>
    <p:sldId id="270" r:id="rId3"/>
    <p:sldId id="272" r:id="rId4"/>
    <p:sldId id="274" r:id="rId5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580" cy="494311"/>
          </a:xfrm>
          <a:prstGeom prst="rect">
            <a:avLst/>
          </a:prstGeom>
        </p:spPr>
        <p:txBody>
          <a:bodyPr vert="horz" lIns="87554" tIns="43777" rIns="87554" bIns="43777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678" y="0"/>
            <a:ext cx="2918579" cy="494311"/>
          </a:xfrm>
          <a:prstGeom prst="rect">
            <a:avLst/>
          </a:prstGeom>
        </p:spPr>
        <p:txBody>
          <a:bodyPr vert="horz" lIns="87554" tIns="43777" rIns="87554" bIns="43777" rtlCol="0"/>
          <a:lstStyle>
            <a:lvl1pPr algn="r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2003"/>
            <a:ext cx="2918580" cy="494311"/>
          </a:xfrm>
          <a:prstGeom prst="rect">
            <a:avLst/>
          </a:prstGeom>
        </p:spPr>
        <p:txBody>
          <a:bodyPr vert="horz" lIns="87554" tIns="43777" rIns="87554" bIns="43777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678" y="9372003"/>
            <a:ext cx="2918579" cy="494311"/>
          </a:xfrm>
          <a:prstGeom prst="rect">
            <a:avLst/>
          </a:prstGeom>
        </p:spPr>
        <p:txBody>
          <a:bodyPr vert="horz" lIns="87554" tIns="43777" rIns="87554" bIns="43777" rtlCol="0" anchor="b"/>
          <a:lstStyle>
            <a:lvl1pPr algn="r">
              <a:defRPr sz="1100"/>
            </a:lvl1pPr>
          </a:lstStyle>
          <a:p>
            <a:fld id="{7CBB9601-A0E3-46A1-9BD9-71E3A8B4AE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45435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3"/>
            <a:ext cx="5389563" cy="3884612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4"/>
            <a:ext cx="2919413" cy="495300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22A5524C-4A43-466B-911B-226873B12F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23976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7C6DC-B1BF-48CB-8C74-88A12AA8B747}" type="datetime1">
              <a:rPr lang="en-US" altLang="ja-JP" smtClean="0"/>
              <a:t>4/21/2023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76766-C544-43FF-ABA9-C83A4C46C623}" type="datetime1">
              <a:rPr lang="en-US" altLang="ja-JP" smtClean="0"/>
              <a:t>4/21/2023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1459B-4E8D-4AF7-AA09-C7F4A1637A19}" type="datetime1">
              <a:rPr lang="en-US" altLang="ja-JP" smtClean="0"/>
              <a:t>4/21/2023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0C919-6842-4265-AA69-3679D49403FC}" type="datetime1">
              <a:rPr lang="en-US" altLang="ja-JP" smtClean="0"/>
              <a:t>4/21/2023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72D73-0972-44E3-80B8-ADDC18385B3E}" type="datetime1">
              <a:rPr lang="en-US" altLang="ja-JP" smtClean="0"/>
              <a:t>4/21/2023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063E4-28F2-4103-92A5-342E610EC95F}" type="datetime1">
              <a:rPr lang="en-US" altLang="ja-JP" smtClean="0"/>
              <a:t>4/21/2023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F6583-D815-4181-AA8C-40CE69FB8036}" type="datetime1">
              <a:rPr lang="en-US" altLang="ja-JP" smtClean="0"/>
              <a:t>4/21/2023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521A6-0C0D-45B1-BF43-E99369229CC6}" type="datetime1">
              <a:rPr lang="en-US" altLang="ja-JP" smtClean="0"/>
              <a:t>4/21/2023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83CBF-C3A6-4281-A5B2-8C45D5BECA5A}" type="datetime1">
              <a:rPr lang="en-US" altLang="ja-JP" smtClean="0"/>
              <a:t>4/21/2023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D640A7C-D990-4674-AEF2-D8DF8CCC445F}" type="datetime1">
              <a:rPr lang="en-US" altLang="ja-JP" smtClean="0"/>
              <a:t>4/21/2023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C4561-40D1-403A-BBE1-835F43B6AF8C}" type="datetime1">
              <a:rPr lang="en-US" altLang="ja-JP" smtClean="0"/>
              <a:t>4/21/2023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8024FDC-3E88-48DF-BB75-D4A2C8C60C77}" type="datetime1">
              <a:rPr lang="en-US" altLang="ja-JP" smtClean="0"/>
              <a:t>4/21/2023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533555" y="1249524"/>
            <a:ext cx="10523891" cy="4952963"/>
            <a:chOff x="-1229" y="681487"/>
            <a:chExt cx="10523891" cy="4952963"/>
          </a:xfrm>
        </p:grpSpPr>
        <p:sp>
          <p:nvSpPr>
            <p:cNvPr id="4" name="テキスト ボックス 3"/>
            <p:cNvSpPr txBox="1"/>
            <p:nvPr/>
          </p:nvSpPr>
          <p:spPr>
            <a:xfrm>
              <a:off x="421130" y="4895786"/>
              <a:ext cx="3025545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③</a:t>
              </a:r>
              <a:r>
                <a:rPr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各団体の利用希望が被らないことを確認（調整）</a:t>
              </a:r>
              <a:endPara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角丸四角形 4"/>
            <p:cNvSpPr/>
            <p:nvPr/>
          </p:nvSpPr>
          <p:spPr>
            <a:xfrm>
              <a:off x="792775" y="1092243"/>
              <a:ext cx="2078676" cy="1943512"/>
            </a:xfrm>
            <a:prstGeom prst="roundRect">
              <a:avLst/>
            </a:prstGeom>
            <a:ln w="603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32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利用団体</a:t>
              </a:r>
              <a:endPara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6" name="角丸四角形 5"/>
            <p:cNvSpPr/>
            <p:nvPr/>
          </p:nvSpPr>
          <p:spPr>
            <a:xfrm>
              <a:off x="7938064" y="2385136"/>
              <a:ext cx="2584598" cy="1081829"/>
            </a:xfrm>
            <a:prstGeom prst="roundRect">
              <a:avLst/>
            </a:prstGeom>
            <a:ln w="5397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市</a:t>
              </a:r>
              <a:r>
                <a:rPr kumimoji="1" lang="ja-JP" altLang="en-US" sz="2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役所　</a:t>
              </a:r>
              <a:r>
                <a:rPr kumimoji="1" lang="ja-JP" altLang="en-US" sz="1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他</a:t>
              </a:r>
              <a:endParaRPr kumimoji="1" lang="en-US" altLang="ja-JP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algn="ctr"/>
              <a:r>
                <a:rPr lang="ja-JP" altLang="en-US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（文化スポーツ課）</a:t>
              </a:r>
              <a:endPara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7967670" y="1077833"/>
              <a:ext cx="2525386" cy="1307303"/>
            </a:xfrm>
            <a:prstGeom prst="rect">
              <a:avLst/>
            </a:prstGeom>
            <a:ln w="5397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公共施設予約</a:t>
              </a:r>
              <a:endParaRPr kumimoji="1" lang="en-US" altLang="ja-JP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algn="ctr"/>
              <a:r>
                <a:rPr kumimoji="1" lang="ja-JP" altLang="en-US" sz="2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システム</a:t>
              </a:r>
              <a:endPara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8" name="スマイル 7"/>
            <p:cNvSpPr/>
            <p:nvPr/>
          </p:nvSpPr>
          <p:spPr>
            <a:xfrm>
              <a:off x="1491098" y="1210630"/>
              <a:ext cx="672829" cy="603646"/>
            </a:xfrm>
            <a:prstGeom prst="smileyFace">
              <a:avLst/>
            </a:prstGeom>
            <a:ln w="444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9" name="直線矢印コネクタ 8"/>
            <p:cNvCxnSpPr/>
            <p:nvPr/>
          </p:nvCxnSpPr>
          <p:spPr>
            <a:xfrm flipV="1">
              <a:off x="2888807" y="1454727"/>
              <a:ext cx="4966720" cy="158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テキスト ボックス 9"/>
            <p:cNvSpPr txBox="1"/>
            <p:nvPr/>
          </p:nvSpPr>
          <p:spPr>
            <a:xfrm>
              <a:off x="3745096" y="1050788"/>
              <a:ext cx="36941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⑤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システムに仮予約を入力</a:t>
              </a:r>
              <a:endPara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11" name="直線矢印コネクタ 10"/>
            <p:cNvCxnSpPr/>
            <p:nvPr/>
          </p:nvCxnSpPr>
          <p:spPr>
            <a:xfrm flipH="1" flipV="1">
              <a:off x="2937164" y="1662545"/>
              <a:ext cx="5002795" cy="3597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テキスト ボックス 11"/>
            <p:cNvSpPr txBox="1"/>
            <p:nvPr/>
          </p:nvSpPr>
          <p:spPr>
            <a:xfrm>
              <a:off x="1943487" y="3469242"/>
              <a:ext cx="22557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④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調整結果を伝達</a:t>
              </a:r>
              <a:endPara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3" name="角丸四角形 12"/>
            <p:cNvSpPr/>
            <p:nvPr/>
          </p:nvSpPr>
          <p:spPr>
            <a:xfrm>
              <a:off x="936624" y="4111576"/>
              <a:ext cx="1700212" cy="811164"/>
            </a:xfrm>
            <a:prstGeom prst="roundRect">
              <a:avLst/>
            </a:prstGeom>
            <a:ln w="603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32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調整人</a:t>
              </a:r>
              <a:endPara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cxnSp>
          <p:nvCxnSpPr>
            <p:cNvPr id="14" name="直線矢印コネクタ 13"/>
            <p:cNvCxnSpPr/>
            <p:nvPr/>
          </p:nvCxnSpPr>
          <p:spPr>
            <a:xfrm>
              <a:off x="1620984" y="3061850"/>
              <a:ext cx="5813" cy="1033258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テキスト ボックス 14"/>
            <p:cNvSpPr txBox="1"/>
            <p:nvPr/>
          </p:nvSpPr>
          <p:spPr>
            <a:xfrm>
              <a:off x="0" y="681487"/>
              <a:ext cx="39005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①利用したいコマをシステムで確認</a:t>
              </a:r>
              <a:endPara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-1229" y="3192243"/>
              <a:ext cx="162950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②</a:t>
              </a:r>
              <a:r>
                <a:rPr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利用したいコマを伝達</a:t>
              </a:r>
              <a:endPara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3745096" y="1695448"/>
              <a:ext cx="268262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⑦</a:t>
              </a:r>
              <a:r>
                <a:rPr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仮予約の承認メール</a:t>
              </a:r>
              <a:endPara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8087991" y="681487"/>
              <a:ext cx="22847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⑥</a:t>
              </a:r>
              <a:r>
                <a:rPr lang="ja-JP" altLang="en-US" sz="1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仮予約の審査・承認</a:t>
              </a:r>
              <a:endPara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19" name="直線矢印コネクタ 18"/>
            <p:cNvCxnSpPr/>
            <p:nvPr/>
          </p:nvCxnSpPr>
          <p:spPr>
            <a:xfrm>
              <a:off x="2873051" y="2718710"/>
              <a:ext cx="5024039" cy="10635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テキスト ボックス 19"/>
            <p:cNvSpPr txBox="1"/>
            <p:nvPr/>
          </p:nvSpPr>
          <p:spPr>
            <a:xfrm>
              <a:off x="3274543" y="2296663"/>
              <a:ext cx="459432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⑧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窓口で料金納入（⑤から</a:t>
              </a:r>
              <a:r>
                <a:rPr kumimoji="1" lang="en-US" altLang="ja-JP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14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日以内）</a:t>
              </a:r>
              <a:endPara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1" name="直線矢印コネクタ 20"/>
            <p:cNvCxnSpPr/>
            <p:nvPr/>
          </p:nvCxnSpPr>
          <p:spPr>
            <a:xfrm flipH="1">
              <a:off x="2840182" y="2955210"/>
              <a:ext cx="5070761" cy="23517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テキスト ボックス 21"/>
            <p:cNvSpPr txBox="1"/>
            <p:nvPr/>
          </p:nvSpPr>
          <p:spPr>
            <a:xfrm>
              <a:off x="3808141" y="2993152"/>
              <a:ext cx="36941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⑨</a:t>
              </a:r>
              <a:r>
                <a:rPr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許可書・領収書を発行</a:t>
              </a:r>
              <a:endParaRPr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5" name="直線矢印コネクタ 24"/>
            <p:cNvCxnSpPr/>
            <p:nvPr/>
          </p:nvCxnSpPr>
          <p:spPr>
            <a:xfrm flipV="1">
              <a:off x="1906624" y="3061850"/>
              <a:ext cx="9742" cy="1049726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タイトル 1"/>
          <p:cNvSpPr txBox="1">
            <a:spLocks/>
          </p:cNvSpPr>
          <p:nvPr/>
        </p:nvSpPr>
        <p:spPr>
          <a:xfrm>
            <a:off x="534784" y="286604"/>
            <a:ext cx="11143410" cy="76280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000" b="1" dirty="0" smtClean="0"/>
              <a:t>《</a:t>
            </a:r>
            <a:r>
              <a:rPr lang="ja-JP" altLang="en-US" sz="4000" b="1" dirty="0" smtClean="0"/>
              <a:t>毎月の流れ</a:t>
            </a:r>
            <a:r>
              <a:rPr lang="en-US" altLang="ja-JP" sz="4000" b="1" dirty="0" smtClean="0"/>
              <a:t>》</a:t>
            </a:r>
            <a:r>
              <a:rPr lang="ja-JP" altLang="en-US" sz="4000" b="1" dirty="0" smtClean="0"/>
              <a:t>①調整分の予約申込　</a:t>
            </a:r>
            <a:r>
              <a:rPr lang="en-US" altLang="ja-JP" sz="3200" b="1" dirty="0" smtClean="0"/>
              <a:t>※</a:t>
            </a:r>
            <a:r>
              <a:rPr lang="ja-JP" altLang="en-US" sz="3200" b="1" dirty="0" smtClean="0"/>
              <a:t>登録校に限る</a:t>
            </a:r>
            <a:endParaRPr lang="ja-JP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51976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タイトル 1"/>
          <p:cNvSpPr txBox="1">
            <a:spLocks/>
          </p:cNvSpPr>
          <p:nvPr/>
        </p:nvSpPr>
        <p:spPr>
          <a:xfrm>
            <a:off x="534784" y="286604"/>
            <a:ext cx="11143410" cy="76280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000" b="1" dirty="0" smtClean="0"/>
              <a:t>《</a:t>
            </a:r>
            <a:r>
              <a:rPr lang="ja-JP" altLang="en-US" sz="4000" b="1" dirty="0" smtClean="0"/>
              <a:t>毎月の流れ</a:t>
            </a:r>
            <a:r>
              <a:rPr lang="en-US" altLang="ja-JP" sz="4000" b="1" dirty="0" smtClean="0"/>
              <a:t>》</a:t>
            </a:r>
            <a:r>
              <a:rPr lang="ja-JP" altLang="en-US" sz="4000" b="1" dirty="0" smtClean="0"/>
              <a:t>②調整後の空きコマ抽選申込</a:t>
            </a:r>
            <a:endParaRPr lang="ja-JP" altLang="en-US" sz="3600" b="1" dirty="0"/>
          </a:p>
        </p:txBody>
      </p:sp>
      <p:grpSp>
        <p:nvGrpSpPr>
          <p:cNvPr id="28" name="グループ化 27"/>
          <p:cNvGrpSpPr/>
          <p:nvPr/>
        </p:nvGrpSpPr>
        <p:grpSpPr>
          <a:xfrm>
            <a:off x="491722" y="1311895"/>
            <a:ext cx="11724711" cy="4576448"/>
            <a:chOff x="491722" y="1311895"/>
            <a:chExt cx="11724711" cy="4576448"/>
          </a:xfrm>
        </p:grpSpPr>
        <p:grpSp>
          <p:nvGrpSpPr>
            <p:cNvPr id="29" name="グループ化 28"/>
            <p:cNvGrpSpPr/>
            <p:nvPr/>
          </p:nvGrpSpPr>
          <p:grpSpPr>
            <a:xfrm>
              <a:off x="491722" y="1564957"/>
              <a:ext cx="11724711" cy="4323386"/>
              <a:chOff x="491722" y="1564957"/>
              <a:chExt cx="11724711" cy="4323386"/>
            </a:xfrm>
          </p:grpSpPr>
          <p:sp>
            <p:nvSpPr>
              <p:cNvPr id="31" name="角丸四角形 30"/>
              <p:cNvSpPr/>
              <p:nvPr/>
            </p:nvSpPr>
            <p:spPr>
              <a:xfrm>
                <a:off x="491722" y="1860112"/>
                <a:ext cx="1966354" cy="3446180"/>
              </a:xfrm>
              <a:prstGeom prst="roundRect">
                <a:avLst/>
              </a:prstGeom>
              <a:ln w="60325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2800" b="1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利用団体</a:t>
                </a:r>
                <a:endParaRPr kumimoji="1" lang="ja-JP" altLang="en-US" sz="28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32" name="角丸四角形 31"/>
              <p:cNvSpPr/>
              <p:nvPr/>
            </p:nvSpPr>
            <p:spPr>
              <a:xfrm>
                <a:off x="8663992" y="3752200"/>
                <a:ext cx="2439437" cy="1343068"/>
              </a:xfrm>
              <a:prstGeom prst="roundRect">
                <a:avLst>
                  <a:gd name="adj" fmla="val 6351"/>
                </a:avLst>
              </a:prstGeom>
              <a:ln w="53975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240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市</a:t>
                </a:r>
                <a:r>
                  <a:rPr kumimoji="1" lang="ja-JP" altLang="en-US" sz="240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役所　</a:t>
                </a:r>
                <a:r>
                  <a:rPr kumimoji="1" lang="ja-JP" altLang="en-US" sz="160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他</a:t>
                </a:r>
                <a:endParaRPr kumimoji="1" lang="en-US" altLang="ja-JP" sz="2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pPr algn="ctr"/>
                <a:r>
                  <a:rPr lang="ja-JP" altLang="en-US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（文化スポーツ課）</a:t>
                </a:r>
                <a:endParaRPr kumimoji="1" lang="ja-JP" altLang="en-US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33" name="正方形/長方形 32"/>
              <p:cNvSpPr/>
              <p:nvPr/>
            </p:nvSpPr>
            <p:spPr>
              <a:xfrm>
                <a:off x="8600745" y="1990691"/>
                <a:ext cx="2594124" cy="1739016"/>
              </a:xfrm>
              <a:prstGeom prst="rect">
                <a:avLst/>
              </a:prstGeom>
              <a:ln w="53975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240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公共施設予約</a:t>
                </a:r>
                <a:endParaRPr kumimoji="1" lang="en-US" altLang="ja-JP" sz="2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pPr algn="ctr"/>
                <a:r>
                  <a:rPr kumimoji="1" lang="ja-JP" altLang="en-US" sz="240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システム</a:t>
                </a:r>
                <a:endParaRPr kumimoji="1" lang="ja-JP" altLang="en-US" sz="24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34" name="スマイル 33"/>
              <p:cNvSpPr/>
              <p:nvPr/>
            </p:nvSpPr>
            <p:spPr>
              <a:xfrm>
                <a:off x="1100097" y="2517534"/>
                <a:ext cx="790430" cy="802989"/>
              </a:xfrm>
              <a:prstGeom prst="smileyFac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35" name="直線矢印コネクタ 34"/>
              <p:cNvCxnSpPr/>
              <p:nvPr/>
            </p:nvCxnSpPr>
            <p:spPr>
              <a:xfrm flipV="1">
                <a:off x="2474667" y="2549238"/>
                <a:ext cx="6045878" cy="9585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テキスト ボックス 35"/>
              <p:cNvSpPr txBox="1"/>
              <p:nvPr/>
            </p:nvSpPr>
            <p:spPr>
              <a:xfrm>
                <a:off x="2613109" y="2061230"/>
                <a:ext cx="628811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①</a:t>
                </a:r>
                <a:r>
                  <a:rPr kumimoji="1" lang="ja-JP" altLang="en-US" sz="20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システムに抽選申込を入力（</a:t>
                </a:r>
                <a:r>
                  <a:rPr kumimoji="1" lang="ja-JP" altLang="en-US" sz="20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申込日</a:t>
                </a:r>
                <a:r>
                  <a:rPr kumimoji="1" lang="en-US" altLang="ja-JP" sz="20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0</a:t>
                </a:r>
                <a:r>
                  <a:rPr kumimoji="1" lang="ja-JP" altLang="en-US" sz="20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時～</a:t>
                </a:r>
                <a:r>
                  <a:rPr kumimoji="1" lang="en-US" altLang="ja-JP" sz="20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24</a:t>
                </a:r>
                <a:r>
                  <a:rPr kumimoji="1" lang="ja-JP" altLang="en-US" sz="20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時）</a:t>
                </a:r>
                <a:endParaRPr kumimoji="1" lang="ja-JP" altLang="en-US" sz="20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37" name="直線矢印コネクタ 36"/>
              <p:cNvCxnSpPr/>
              <p:nvPr/>
            </p:nvCxnSpPr>
            <p:spPr>
              <a:xfrm flipH="1">
                <a:off x="2507673" y="2847286"/>
                <a:ext cx="6076485" cy="20600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テキスト ボックス 37"/>
              <p:cNvSpPr txBox="1"/>
              <p:nvPr/>
            </p:nvSpPr>
            <p:spPr>
              <a:xfrm>
                <a:off x="3181258" y="2897903"/>
                <a:ext cx="439718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③</a:t>
                </a:r>
                <a:r>
                  <a:rPr lang="ja-JP" altLang="en-US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当落通知メール</a:t>
                </a:r>
                <a:endParaRPr kumimoji="1"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39" name="直線矢印コネクタ 38"/>
              <p:cNvCxnSpPr/>
              <p:nvPr/>
            </p:nvCxnSpPr>
            <p:spPr>
              <a:xfrm>
                <a:off x="2426072" y="4250951"/>
                <a:ext cx="6181193" cy="3845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テキスト ボックス 39"/>
              <p:cNvSpPr txBox="1"/>
              <p:nvPr/>
            </p:nvSpPr>
            <p:spPr>
              <a:xfrm>
                <a:off x="2553475" y="3734319"/>
                <a:ext cx="628810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④</a:t>
                </a:r>
                <a:r>
                  <a:rPr lang="ja-JP" altLang="en-US" sz="20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当選分を窓口で料金納入（入力日から</a:t>
                </a:r>
                <a:r>
                  <a:rPr lang="en-US" altLang="ja-JP" sz="20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14</a:t>
                </a:r>
                <a:r>
                  <a:rPr lang="ja-JP" altLang="en-US" sz="20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日以内）</a:t>
                </a:r>
                <a:endParaRPr kumimoji="1" lang="ja-JP" altLang="en-US" sz="20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41" name="直線矢印コネクタ 40"/>
              <p:cNvCxnSpPr/>
              <p:nvPr/>
            </p:nvCxnSpPr>
            <p:spPr>
              <a:xfrm flipH="1">
                <a:off x="2455847" y="4548838"/>
                <a:ext cx="6216657" cy="24611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テキスト ボックス 41"/>
              <p:cNvSpPr txBox="1"/>
              <p:nvPr/>
            </p:nvSpPr>
            <p:spPr>
              <a:xfrm>
                <a:off x="3939868" y="4577011"/>
                <a:ext cx="35087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⑤</a:t>
                </a:r>
                <a:r>
                  <a:rPr lang="ja-JP" altLang="en-US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許可書・領収書を発行</a:t>
                </a:r>
                <a:endParaRPr lang="en-US" altLang="ja-JP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43" name="テキスト ボックス 42"/>
              <p:cNvSpPr txBox="1"/>
              <p:nvPr/>
            </p:nvSpPr>
            <p:spPr>
              <a:xfrm>
                <a:off x="8520545" y="1564957"/>
                <a:ext cx="36958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2400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②</a:t>
                </a:r>
                <a:r>
                  <a:rPr lang="ja-JP" altLang="en-US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システム内抽選</a:t>
                </a:r>
                <a:r>
                  <a:rPr kumimoji="1" lang="ja-JP" altLang="en-US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（指定日）</a:t>
                </a:r>
                <a:endParaRPr kumimoji="1" lang="ja-JP" altLang="en-US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44" name="テキスト ボックス 43"/>
              <p:cNvSpPr txBox="1"/>
              <p:nvPr/>
            </p:nvSpPr>
            <p:spPr>
              <a:xfrm>
                <a:off x="8329858" y="5149679"/>
                <a:ext cx="2956451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⑥</a:t>
                </a:r>
                <a:r>
                  <a:rPr lang="ja-JP" altLang="en-US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当落確定後</a:t>
                </a:r>
                <a:r>
                  <a:rPr lang="en-US" altLang="ja-JP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14</a:t>
                </a:r>
                <a:r>
                  <a:rPr lang="ja-JP" altLang="en-US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日以内に入金の無い当選は自動抹消</a:t>
                </a:r>
                <a:endParaRPr lang="en-US" altLang="ja-JP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sp>
          <p:nvSpPr>
            <p:cNvPr id="30" name="円形吹き出し 29"/>
            <p:cNvSpPr/>
            <p:nvPr/>
          </p:nvSpPr>
          <p:spPr>
            <a:xfrm>
              <a:off x="4385215" y="1311895"/>
              <a:ext cx="2632364" cy="623455"/>
            </a:xfrm>
            <a:prstGeom prst="wedgeEllipseCallout">
              <a:avLst>
                <a:gd name="adj1" fmla="val -46622"/>
                <a:gd name="adj2" fmla="val 58056"/>
              </a:avLst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抽選申込できるのは１５コマまでです！</a:t>
              </a:r>
              <a:endPara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150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タイトル 1"/>
          <p:cNvSpPr txBox="1">
            <a:spLocks/>
          </p:cNvSpPr>
          <p:nvPr/>
        </p:nvSpPr>
        <p:spPr>
          <a:xfrm>
            <a:off x="534784" y="286604"/>
            <a:ext cx="11143410" cy="76280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000" b="1" dirty="0" smtClean="0"/>
              <a:t>《</a:t>
            </a:r>
            <a:r>
              <a:rPr lang="ja-JP" altLang="en-US" sz="4000" b="1" dirty="0" smtClean="0"/>
              <a:t>毎月の流れ</a:t>
            </a:r>
            <a:r>
              <a:rPr lang="en-US" altLang="ja-JP" sz="4000" b="1" dirty="0" smtClean="0"/>
              <a:t>》</a:t>
            </a:r>
            <a:r>
              <a:rPr lang="ja-JP" altLang="en-US" sz="4000" b="1" dirty="0" smtClean="0"/>
              <a:t>③空きコマ申込</a:t>
            </a:r>
            <a:endParaRPr lang="ja-JP" altLang="en-US" sz="3600" b="1" dirty="0"/>
          </a:p>
        </p:txBody>
      </p:sp>
      <p:grpSp>
        <p:nvGrpSpPr>
          <p:cNvPr id="20" name="グループ化 19"/>
          <p:cNvGrpSpPr/>
          <p:nvPr/>
        </p:nvGrpSpPr>
        <p:grpSpPr>
          <a:xfrm>
            <a:off x="641514" y="1701942"/>
            <a:ext cx="10903512" cy="3627704"/>
            <a:chOff x="623456" y="1005879"/>
            <a:chExt cx="10903512" cy="3141885"/>
          </a:xfrm>
        </p:grpSpPr>
        <p:sp>
          <p:nvSpPr>
            <p:cNvPr id="21" name="角丸四角形 20"/>
            <p:cNvSpPr/>
            <p:nvPr/>
          </p:nvSpPr>
          <p:spPr>
            <a:xfrm>
              <a:off x="623456" y="1045839"/>
              <a:ext cx="1836129" cy="3101925"/>
            </a:xfrm>
            <a:prstGeom prst="roundRect">
              <a:avLst/>
            </a:prstGeom>
            <a:ln w="603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利用団体</a:t>
              </a:r>
              <a:endParaRPr kumimoji="1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" name="角丸四角形 21"/>
            <p:cNvSpPr/>
            <p:nvPr/>
          </p:nvSpPr>
          <p:spPr>
            <a:xfrm>
              <a:off x="8828510" y="2704283"/>
              <a:ext cx="2544189" cy="1443481"/>
            </a:xfrm>
            <a:prstGeom prst="roundRect">
              <a:avLst>
                <a:gd name="adj" fmla="val 8989"/>
              </a:avLst>
            </a:prstGeom>
            <a:ln w="5397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市</a:t>
              </a:r>
              <a:r>
                <a:rPr kumimoji="1" lang="ja-JP" altLang="en-US" sz="2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役所　</a:t>
              </a:r>
              <a:r>
                <a:rPr kumimoji="1" lang="ja-JP" altLang="en-US" sz="16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他</a:t>
              </a:r>
              <a:endParaRPr kumimoji="1" lang="en-US" altLang="ja-JP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algn="ctr"/>
              <a:r>
                <a:rPr lang="ja-JP" altLang="en-US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（文化スポーツ課）</a:t>
              </a:r>
              <a:endPara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8797640" y="1396980"/>
              <a:ext cx="2588707" cy="1307303"/>
            </a:xfrm>
            <a:prstGeom prst="rect">
              <a:avLst/>
            </a:prstGeom>
            <a:ln w="5397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公共施設予約</a:t>
              </a:r>
              <a:endParaRPr kumimoji="1" lang="en-US" altLang="ja-JP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algn="ctr"/>
              <a:r>
                <a:rPr kumimoji="1" lang="ja-JP" altLang="en-US" sz="2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システム</a:t>
              </a:r>
              <a:endPara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" name="スマイル 23"/>
            <p:cNvSpPr/>
            <p:nvPr/>
          </p:nvSpPr>
          <p:spPr>
            <a:xfrm>
              <a:off x="1175760" y="1236712"/>
              <a:ext cx="731520" cy="603646"/>
            </a:xfrm>
            <a:prstGeom prst="smileyFace">
              <a:avLst/>
            </a:prstGeom>
            <a:ln w="444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5" name="直線矢印コネクタ 24"/>
            <p:cNvCxnSpPr/>
            <p:nvPr/>
          </p:nvCxnSpPr>
          <p:spPr>
            <a:xfrm>
              <a:off x="2520253" y="2018624"/>
              <a:ext cx="6248401" cy="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テキスト ボックス 25"/>
            <p:cNvSpPr txBox="1"/>
            <p:nvPr/>
          </p:nvSpPr>
          <p:spPr>
            <a:xfrm>
              <a:off x="2617236" y="1363626"/>
              <a:ext cx="5928185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①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システムに仮予約を入力（利用日の</a:t>
              </a:r>
              <a:r>
                <a:rPr kumimoji="1" lang="en-US" altLang="ja-JP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日前まで</a:t>
              </a:r>
              <a:r>
                <a:rPr kumimoji="1" lang="en-US" altLang="ja-JP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土日祝日は含まない）</a:t>
              </a:r>
              <a:endPara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5" name="直線矢印コネクタ 44"/>
            <p:cNvCxnSpPr/>
            <p:nvPr/>
          </p:nvCxnSpPr>
          <p:spPr>
            <a:xfrm flipH="1">
              <a:off x="2617236" y="2240296"/>
              <a:ext cx="6206842" cy="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テキスト ボックス 45"/>
            <p:cNvSpPr txBox="1"/>
            <p:nvPr/>
          </p:nvSpPr>
          <p:spPr>
            <a:xfrm>
              <a:off x="4375110" y="2274105"/>
              <a:ext cx="3934445" cy="3998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③</a:t>
              </a:r>
              <a:r>
                <a:rPr lang="ja-JP" altLang="en-US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仮予約の承認メール</a:t>
              </a:r>
              <a:endPara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7" name="直線矢印コネクタ 46"/>
            <p:cNvCxnSpPr/>
            <p:nvPr/>
          </p:nvCxnSpPr>
          <p:spPr>
            <a:xfrm>
              <a:off x="2458470" y="3347960"/>
              <a:ext cx="6297603" cy="484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テキスト ボックス 47"/>
            <p:cNvSpPr txBox="1"/>
            <p:nvPr/>
          </p:nvSpPr>
          <p:spPr>
            <a:xfrm>
              <a:off x="2860072" y="2964358"/>
              <a:ext cx="58145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④</a:t>
              </a:r>
              <a:r>
                <a:rPr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窓口で料金納入（</a:t>
              </a:r>
              <a:r>
                <a:rPr lang="en-US" altLang="ja-JP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en-US" altLang="ja-JP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日以内又は利用日前日まで）</a:t>
              </a:r>
              <a:endPara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9" name="直線矢印コネクタ 48"/>
            <p:cNvCxnSpPr/>
            <p:nvPr/>
          </p:nvCxnSpPr>
          <p:spPr>
            <a:xfrm flipH="1">
              <a:off x="2535382" y="3588327"/>
              <a:ext cx="6262258" cy="13855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テキスト ボックス 49"/>
            <p:cNvSpPr txBox="1"/>
            <p:nvPr/>
          </p:nvSpPr>
          <p:spPr>
            <a:xfrm>
              <a:off x="4375110" y="3627002"/>
              <a:ext cx="2784486" cy="3998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⑤</a:t>
              </a:r>
              <a:r>
                <a:rPr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許可書・領収書を発行</a:t>
              </a:r>
              <a:endParaRPr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8797640" y="1005879"/>
              <a:ext cx="27293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②</a:t>
              </a:r>
              <a:r>
                <a:rPr lang="ja-JP" altLang="en-US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仮予約の審査・承認</a:t>
              </a:r>
              <a:endPara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016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タイトル 1"/>
          <p:cNvSpPr txBox="1">
            <a:spLocks/>
          </p:cNvSpPr>
          <p:nvPr/>
        </p:nvSpPr>
        <p:spPr>
          <a:xfrm>
            <a:off x="534784" y="286604"/>
            <a:ext cx="11143410" cy="76280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000" b="1" dirty="0" smtClean="0"/>
              <a:t>《</a:t>
            </a:r>
            <a:r>
              <a:rPr lang="ja-JP" altLang="en-US" sz="4000" b="1" dirty="0" smtClean="0"/>
              <a:t>キャンセルの流れ</a:t>
            </a:r>
            <a:r>
              <a:rPr lang="en-US" altLang="ja-JP" sz="4000" b="1" dirty="0" smtClean="0"/>
              <a:t>》</a:t>
            </a:r>
            <a:r>
              <a:rPr lang="ja-JP" altLang="en-US" sz="4000" b="1" dirty="0" smtClean="0"/>
              <a:t>使用料納入後</a:t>
            </a:r>
            <a:endParaRPr lang="ja-JP" altLang="en-US" sz="3600" b="1" dirty="0"/>
          </a:p>
        </p:txBody>
      </p:sp>
      <p:grpSp>
        <p:nvGrpSpPr>
          <p:cNvPr id="17" name="グループ化 16"/>
          <p:cNvGrpSpPr/>
          <p:nvPr/>
        </p:nvGrpSpPr>
        <p:grpSpPr>
          <a:xfrm>
            <a:off x="598054" y="1539278"/>
            <a:ext cx="10100036" cy="3973247"/>
            <a:chOff x="598054" y="1067398"/>
            <a:chExt cx="10100036" cy="2996599"/>
          </a:xfrm>
        </p:grpSpPr>
        <p:sp>
          <p:nvSpPr>
            <p:cNvPr id="18" name="角丸四角形 17"/>
            <p:cNvSpPr/>
            <p:nvPr/>
          </p:nvSpPr>
          <p:spPr>
            <a:xfrm>
              <a:off x="1022208" y="1271391"/>
              <a:ext cx="1700212" cy="2724229"/>
            </a:xfrm>
            <a:prstGeom prst="roundRect">
              <a:avLst/>
            </a:prstGeom>
            <a:ln w="603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利用団体</a:t>
              </a:r>
              <a:endParaRPr kumimoji="1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9" name="角丸四角形 18"/>
            <p:cNvSpPr/>
            <p:nvPr/>
          </p:nvSpPr>
          <p:spPr>
            <a:xfrm>
              <a:off x="8310290" y="2651070"/>
              <a:ext cx="2387800" cy="1344550"/>
            </a:xfrm>
            <a:prstGeom prst="roundRect">
              <a:avLst/>
            </a:prstGeom>
            <a:ln w="5397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市</a:t>
              </a:r>
              <a:r>
                <a:rPr kumimoji="1" lang="ja-JP" altLang="en-US" sz="24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役所　</a:t>
              </a:r>
              <a:r>
                <a:rPr kumimoji="1" lang="ja-JP" altLang="en-US" sz="1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他</a:t>
              </a:r>
              <a:endParaRPr kumimoji="1" lang="en-US" altLang="ja-JP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algn="ctr"/>
              <a:r>
                <a:rPr lang="ja-JP" altLang="en-US" sz="1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（文化スポーツ課）</a:t>
              </a:r>
              <a:endParaRPr kumimoji="1"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8310290" y="1271588"/>
              <a:ext cx="2358252" cy="1307303"/>
            </a:xfrm>
            <a:prstGeom prst="rect">
              <a:avLst/>
            </a:prstGeom>
            <a:ln w="5397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公共施設予約</a:t>
              </a:r>
              <a:endParaRPr kumimoji="1" lang="en-US" altLang="ja-JP" sz="2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algn="ctr"/>
              <a:r>
                <a:rPr kumimoji="1" lang="ja-JP" altLang="en-US" sz="24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システム</a:t>
              </a:r>
              <a:endParaRPr kumimoji="1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9" name="スマイル 28"/>
            <p:cNvSpPr/>
            <p:nvPr/>
          </p:nvSpPr>
          <p:spPr>
            <a:xfrm>
              <a:off x="598054" y="1070861"/>
              <a:ext cx="848308" cy="603646"/>
            </a:xfrm>
            <a:prstGeom prst="smileyFace">
              <a:avLst/>
            </a:prstGeom>
            <a:ln w="444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0" name="直線矢印コネクタ 29"/>
            <p:cNvCxnSpPr/>
            <p:nvPr/>
          </p:nvCxnSpPr>
          <p:spPr>
            <a:xfrm flipV="1">
              <a:off x="2760192" y="1717964"/>
              <a:ext cx="5497117" cy="1452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テキスト ボックス 30"/>
            <p:cNvSpPr txBox="1"/>
            <p:nvPr/>
          </p:nvSpPr>
          <p:spPr>
            <a:xfrm>
              <a:off x="3535562" y="1067398"/>
              <a:ext cx="3848641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①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システムにキャンセルを入力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（利用日の</a:t>
              </a:r>
              <a:r>
                <a:rPr lang="en-US" altLang="ja-JP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日前まで）</a:t>
              </a:r>
              <a:endPara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3535562" y="2046112"/>
              <a:ext cx="36864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②キャンセル承認メール（自動）</a:t>
              </a:r>
              <a:endPara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3" name="直線矢印コネクタ 32"/>
            <p:cNvCxnSpPr/>
            <p:nvPr/>
          </p:nvCxnSpPr>
          <p:spPr>
            <a:xfrm flipH="1">
              <a:off x="2798618" y="1981197"/>
              <a:ext cx="5486404" cy="3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正方形/長方形 33"/>
            <p:cNvSpPr/>
            <p:nvPr/>
          </p:nvSpPr>
          <p:spPr>
            <a:xfrm>
              <a:off x="8325064" y="2564349"/>
              <a:ext cx="2343478" cy="86721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5" name="直線矢印コネクタ 34"/>
            <p:cNvCxnSpPr/>
            <p:nvPr/>
          </p:nvCxnSpPr>
          <p:spPr>
            <a:xfrm>
              <a:off x="2760190" y="3375223"/>
              <a:ext cx="5510974" cy="5286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テキスト ボックス 35"/>
            <p:cNvSpPr txBox="1"/>
            <p:nvPr/>
          </p:nvSpPr>
          <p:spPr>
            <a:xfrm>
              <a:off x="2937165" y="2952119"/>
              <a:ext cx="53478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③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還付申請（キャンセルした日から</a:t>
              </a:r>
              <a:r>
                <a:rPr kumimoji="1" lang="en-US" altLang="ja-JP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か月以内）</a:t>
              </a:r>
              <a:endPara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4411410" y="3694665"/>
              <a:ext cx="19347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④</a:t>
              </a:r>
              <a:r>
                <a:rPr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口座へ返金</a:t>
              </a:r>
              <a:endPara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8" name="直線矢印コネクタ 37"/>
            <p:cNvCxnSpPr/>
            <p:nvPr/>
          </p:nvCxnSpPr>
          <p:spPr>
            <a:xfrm flipH="1" flipV="1">
              <a:off x="2770910" y="3629891"/>
              <a:ext cx="5541822" cy="1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525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レトロスペクト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Retrospect</Template>
  <TotalTime>290</TotalTime>
  <Words>330</Words>
  <PresentationFormat>ワイド画面</PresentationFormat>
  <Paragraphs>51</Paragraphs>
  <Slides>4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baseType="lpstr" size="11">
      <vt:lpstr>ＭＳ Ｐゴシック</vt:lpstr>
      <vt:lpstr>ＭＳ ゴシック</vt:lpstr>
      <vt:lpstr>メイリオ</vt:lpstr>
      <vt:lpstr>游ゴシック</vt:lpstr>
      <vt:lpstr>Calibri</vt:lpstr>
      <vt:lpstr>Calibri Light</vt:lpstr>
      <vt:lpstr>レトロスペクト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2022-03-09T10:19:28Z</cp:lastPrinted>
  <dcterms:created xsi:type="dcterms:W3CDTF">2022-03-06T04:21:45Z</dcterms:created>
  <dcterms:modified xsi:type="dcterms:W3CDTF">2023-04-21T12:23:11Z</dcterms:modified>
</cp:coreProperties>
</file>