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4EA2"/>
    <a:srgbClr val="003F82"/>
    <a:srgbClr val="FFCCCC"/>
    <a:srgbClr val="E1F4FF"/>
    <a:srgbClr val="0070C0"/>
    <a:srgbClr val="488CCA"/>
    <a:srgbClr val="E46C0A"/>
    <a:srgbClr val="FF5050"/>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68" autoAdjust="0"/>
    <p:restoredTop sz="94238" autoAdjust="0"/>
  </p:normalViewPr>
  <p:slideViewPr>
    <p:cSldViewPr>
      <p:cViewPr>
        <p:scale>
          <a:sx n="100" d="100"/>
          <a:sy n="100" d="100"/>
        </p:scale>
        <p:origin x="-1218" y="111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13BAAD6-F494-4D93-9FD8-9516796DBD05}" type="datetimeFigureOut">
              <a:rPr kumimoji="1" lang="ja-JP" altLang="en-US" smtClean="0"/>
              <a:t>2020/11/10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C388B64-566C-44FE-B478-C7BB0501C2A9}" type="slidenum">
              <a:rPr kumimoji="1" lang="ja-JP" altLang="en-US" smtClean="0"/>
              <a:t>‹#›</a:t>
            </a:fld>
            <a:endParaRPr kumimoji="1" lang="ja-JP" altLang="en-US"/>
          </a:p>
        </p:txBody>
      </p:sp>
    </p:spTree>
    <p:extLst>
      <p:ext uri="{BB962C8B-B14F-4D97-AF65-F5344CB8AC3E}">
        <p14:creationId xmlns:p14="http://schemas.microsoft.com/office/powerpoint/2010/main" val="13727220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C388B64-566C-44FE-B478-C7BB0501C2A9}" type="slidenum">
              <a:rPr kumimoji="1" lang="ja-JP" altLang="en-US" smtClean="0"/>
              <a:t>1</a:t>
            </a:fld>
            <a:endParaRPr kumimoji="1" lang="ja-JP" altLang="en-US"/>
          </a:p>
        </p:txBody>
      </p:sp>
    </p:spTree>
    <p:extLst>
      <p:ext uri="{BB962C8B-B14F-4D97-AF65-F5344CB8AC3E}">
        <p14:creationId xmlns:p14="http://schemas.microsoft.com/office/powerpoint/2010/main" val="6175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13.tmp"/><Relationship Id="rId4" Type="http://schemas.openxmlformats.org/officeDocument/2006/relationships/image" Target="../media/image4.jpeg"/><Relationship Id="rId9"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Rectangle 48"/>
          <p:cNvSpPr>
            <a:spLocks noChangeArrowheads="1"/>
          </p:cNvSpPr>
          <p:nvPr/>
        </p:nvSpPr>
        <p:spPr bwMode="auto">
          <a:xfrm>
            <a:off x="112395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sp>
        <p:nvSpPr>
          <p:cNvPr id="1095" name="Rectangle 71"/>
          <p:cNvSpPr>
            <a:spLocks noChangeArrowheads="1"/>
          </p:cNvSpPr>
          <p:nvPr/>
        </p:nvSpPr>
        <p:spPr bwMode="auto">
          <a:xfrm>
            <a:off x="1123950" y="185737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5" name="表 15">
            <a:extLst>
              <a:ext uri="{FF2B5EF4-FFF2-40B4-BE49-F238E27FC236}">
                <a16:creationId xmlns="" xmlns:a16="http://schemas.microsoft.com/office/drawing/2014/main" id="{3F368122-A1AB-408F-BB95-217FC1B9D562}"/>
              </a:ext>
            </a:extLst>
          </p:cNvPr>
          <p:cNvGraphicFramePr>
            <a:graphicFrameLocks noGrp="1"/>
          </p:cNvGraphicFramePr>
          <p:nvPr>
            <p:extLst>
              <p:ext uri="{D42A27DB-BD31-4B8C-83A1-F6EECF244321}">
                <p14:modId xmlns:p14="http://schemas.microsoft.com/office/powerpoint/2010/main" val="2138991665"/>
              </p:ext>
            </p:extLst>
          </p:nvPr>
        </p:nvGraphicFramePr>
        <p:xfrm>
          <a:off x="400138" y="3815674"/>
          <a:ext cx="6051910" cy="3379252"/>
        </p:xfrm>
        <a:graphic>
          <a:graphicData uri="http://schemas.openxmlformats.org/drawingml/2006/table">
            <a:tbl>
              <a:tblPr firstRow="1" bandRow="1">
                <a:tableStyleId>{5C22544A-7EE6-4342-B048-85BDC9FD1C3A}</a:tableStyleId>
              </a:tblPr>
              <a:tblGrid>
                <a:gridCol w="835969">
                  <a:extLst>
                    <a:ext uri="{9D8B030D-6E8A-4147-A177-3AD203B41FA5}">
                      <a16:colId xmlns="" xmlns:a16="http://schemas.microsoft.com/office/drawing/2014/main" val="2493329308"/>
                    </a:ext>
                  </a:extLst>
                </a:gridCol>
                <a:gridCol w="1778875">
                  <a:extLst>
                    <a:ext uri="{9D8B030D-6E8A-4147-A177-3AD203B41FA5}">
                      <a16:colId xmlns="" xmlns:a16="http://schemas.microsoft.com/office/drawing/2014/main" val="1982062869"/>
                    </a:ext>
                  </a:extLst>
                </a:gridCol>
                <a:gridCol w="1728192">
                  <a:extLst>
                    <a:ext uri="{9D8B030D-6E8A-4147-A177-3AD203B41FA5}">
                      <a16:colId xmlns="" xmlns:a16="http://schemas.microsoft.com/office/drawing/2014/main" val="4023931178"/>
                    </a:ext>
                  </a:extLst>
                </a:gridCol>
                <a:gridCol w="1708874">
                  <a:extLst>
                    <a:ext uri="{9D8B030D-6E8A-4147-A177-3AD203B41FA5}">
                      <a16:colId xmlns="" xmlns:a16="http://schemas.microsoft.com/office/drawing/2014/main" val="3103721885"/>
                    </a:ext>
                  </a:extLst>
                </a:gridCol>
              </a:tblGrid>
              <a:tr h="311853">
                <a:tc>
                  <a:txBody>
                    <a:bodyPr/>
                    <a:lstStyle/>
                    <a:p>
                      <a:pPr algn="ct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2019</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令和</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2020</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令和</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2021</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2623478530"/>
                  </a:ext>
                </a:extLst>
              </a:tr>
              <a:tr h="1524593">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extLst>
                  <a:ext uri="{0D108BD9-81ED-4DB2-BD59-A6C34878D82A}">
                    <a16:rowId xmlns="" xmlns:a16="http://schemas.microsoft.com/office/drawing/2014/main" val="399096606"/>
                  </a:ext>
                </a:extLst>
              </a:tr>
              <a:tr h="1542806">
                <a:tc>
                  <a:txBody>
                    <a:bodyPr/>
                    <a:lstStyle/>
                    <a:p>
                      <a:endParaRPr kumimoji="1" lang="ja-JP" altLang="en-US"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extLst>
                  <a:ext uri="{0D108BD9-81ED-4DB2-BD59-A6C34878D82A}">
                    <a16:rowId xmlns="" xmlns:a16="http://schemas.microsoft.com/office/drawing/2014/main" val="1279869655"/>
                  </a:ext>
                </a:extLst>
              </a:tr>
            </a:tbl>
          </a:graphicData>
        </a:graphic>
      </p:graphicFrame>
      <p:sp>
        <p:nvSpPr>
          <p:cNvPr id="23" name="テキスト ボックス 22">
            <a:extLst>
              <a:ext uri="{FF2B5EF4-FFF2-40B4-BE49-F238E27FC236}">
                <a16:creationId xmlns="" xmlns:a16="http://schemas.microsoft.com/office/drawing/2014/main" id="{55A0205E-30C8-44A2-8C96-9A82E6142A47}"/>
              </a:ext>
            </a:extLst>
          </p:cNvPr>
          <p:cNvSpPr txBox="1"/>
          <p:nvPr/>
        </p:nvSpPr>
        <p:spPr>
          <a:xfrm>
            <a:off x="4818889" y="4108895"/>
            <a:ext cx="1558813" cy="954107"/>
          </a:xfrm>
          <a:prstGeom prst="rect">
            <a:avLst/>
          </a:prstGeom>
          <a:noFill/>
        </p:spPr>
        <p:txBody>
          <a:bodyPr wrap="square" rtlCol="0">
            <a:spAutoFit/>
          </a:bodyPr>
          <a:lstStyle/>
          <a:p>
            <a:pPr algn="ctr"/>
            <a:r>
              <a:rPr kumimoji="1" lang="en-US" altLang="ja-JP" sz="1500" dirty="0">
                <a:latin typeface="HG丸ｺﾞｼｯｸM-PRO" panose="020F0600000000000000" pitchFamily="50" charset="-128"/>
                <a:ea typeface="HG丸ｺﾞｼｯｸM-PRO" panose="020F0600000000000000" pitchFamily="50" charset="-128"/>
              </a:rPr>
              <a:t>e</a:t>
            </a:r>
            <a:r>
              <a:rPr lang="en-US" altLang="ja-JP" sz="1500" dirty="0">
                <a:latin typeface="HG丸ｺﾞｼｯｸM-PRO" panose="020F0600000000000000" pitchFamily="50" charset="-128"/>
                <a:ea typeface="HG丸ｺﾞｼｯｸM-PRO" panose="020F0600000000000000" pitchFamily="50" charset="-128"/>
              </a:rPr>
              <a:t>-Tax</a:t>
            </a:r>
          </a:p>
          <a:p>
            <a:pPr algn="ctr"/>
            <a:r>
              <a:rPr kumimoji="1" lang="ja-JP" altLang="en-US" sz="1200" dirty="0">
                <a:latin typeface="HG丸ｺﾞｼｯｸM-PRO" panose="020F0600000000000000" pitchFamily="50" charset="-128"/>
                <a:ea typeface="HG丸ｺﾞｼｯｸM-PRO" panose="020F0600000000000000" pitchFamily="50" charset="-128"/>
              </a:rPr>
              <a:t>又は</a:t>
            </a:r>
            <a:endParaRPr kumimoji="1"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500" dirty="0">
                <a:latin typeface="HG丸ｺﾞｼｯｸM-PRO" panose="020F0600000000000000" pitchFamily="50" charset="-128"/>
                <a:ea typeface="HG丸ｺﾞｼｯｸM-PRO" panose="020F0600000000000000" pitchFamily="50" charset="-128"/>
              </a:rPr>
              <a:t>光ディスク等</a:t>
            </a:r>
            <a:endParaRPr lang="en-US" altLang="ja-JP" sz="15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による</a:t>
            </a:r>
            <a:r>
              <a:rPr kumimoji="1" lang="ja-JP" altLang="en-US" sz="1200" dirty="0">
                <a:latin typeface="HG丸ｺﾞｼｯｸM-PRO" panose="020F0600000000000000" pitchFamily="50" charset="-128"/>
                <a:ea typeface="HG丸ｺﾞｼｯｸM-PRO" panose="020F0600000000000000" pitchFamily="50" charset="-128"/>
              </a:rPr>
              <a:t>提出</a:t>
            </a:r>
          </a:p>
        </p:txBody>
      </p:sp>
      <p:sp>
        <p:nvSpPr>
          <p:cNvPr id="2" name="フローチャート: 複数書類 1">
            <a:extLst>
              <a:ext uri="{FF2B5EF4-FFF2-40B4-BE49-F238E27FC236}">
                <a16:creationId xmlns="" xmlns:a16="http://schemas.microsoft.com/office/drawing/2014/main" id="{5B2ADB02-34A6-4AB3-A337-06EED4542DC5}"/>
              </a:ext>
            </a:extLst>
          </p:cNvPr>
          <p:cNvSpPr/>
          <p:nvPr/>
        </p:nvSpPr>
        <p:spPr>
          <a:xfrm>
            <a:off x="1487655" y="4424294"/>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給与所得の</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源泉徴収票</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110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枚</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 xmlns:a16="http://schemas.microsoft.com/office/drawing/2014/main" id="{59ABB65B-20D1-494F-8310-BFFE6AD600A0}"/>
              </a:ext>
            </a:extLst>
          </p:cNvPr>
          <p:cNvSpPr/>
          <p:nvPr/>
        </p:nvSpPr>
        <p:spPr>
          <a:xfrm>
            <a:off x="5120535" y="5013585"/>
            <a:ext cx="945230" cy="36114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HG丸ｺﾞｼｯｸM-PRO" panose="020F0600000000000000" pitchFamily="50" charset="-128"/>
                <a:ea typeface="HG丸ｺﾞｼｯｸM-PRO" panose="020F0600000000000000" pitchFamily="50" charset="-128"/>
              </a:rPr>
              <a:t>義務化</a:t>
            </a:r>
          </a:p>
        </p:txBody>
      </p:sp>
      <p:sp>
        <p:nvSpPr>
          <p:cNvPr id="34" name="四角形: 角を丸くする 33">
            <a:extLst>
              <a:ext uri="{FF2B5EF4-FFF2-40B4-BE49-F238E27FC236}">
                <a16:creationId xmlns="" xmlns:a16="http://schemas.microsoft.com/office/drawing/2014/main" id="{850F6D1A-9167-49BD-92CD-4D232E3807B9}"/>
              </a:ext>
            </a:extLst>
          </p:cNvPr>
          <p:cNvSpPr/>
          <p:nvPr/>
        </p:nvSpPr>
        <p:spPr>
          <a:xfrm>
            <a:off x="216767" y="1865978"/>
            <a:ext cx="6466335" cy="998996"/>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令和</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2021</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月以後提出する給与支払報告書又は公的年金等支払報告書については、前々年における給与所得又は公的年金等の源泉徴収票の税務署へ提出すべき枚数が</a:t>
            </a:r>
            <a:r>
              <a:rPr lang="en-US" altLang="ja-JP"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100</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枚以上（改正前：</a:t>
            </a:r>
            <a:r>
              <a:rPr lang="en-US" altLang="ja-JP"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1,000</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枚以上）</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であるときは、</a:t>
            </a:r>
            <a:r>
              <a:rPr lang="en-US" altLang="ja-JP" sz="1200" dirty="0" err="1">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eLTAX</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又は光ディスク等による提出が義務付けられました。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 xmlns:a16="http://schemas.microsoft.com/office/drawing/2014/main" id="{E992089D-A555-4C20-8A4B-74C3B1F314A4}"/>
              </a:ext>
            </a:extLst>
          </p:cNvPr>
          <p:cNvSpPr/>
          <p:nvPr/>
        </p:nvSpPr>
        <p:spPr>
          <a:xfrm>
            <a:off x="562422" y="1688602"/>
            <a:ext cx="864096" cy="328288"/>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概　要</a:t>
            </a:r>
          </a:p>
        </p:txBody>
      </p:sp>
      <p:grpSp>
        <p:nvGrpSpPr>
          <p:cNvPr id="5" name="グループ化 4">
            <a:extLst>
              <a:ext uri="{FF2B5EF4-FFF2-40B4-BE49-F238E27FC236}">
                <a16:creationId xmlns="" xmlns:a16="http://schemas.microsoft.com/office/drawing/2014/main" id="{CD8B3A62-8CE0-4432-ACA6-631F2834DC63}"/>
              </a:ext>
            </a:extLst>
          </p:cNvPr>
          <p:cNvGrpSpPr/>
          <p:nvPr/>
        </p:nvGrpSpPr>
        <p:grpSpPr>
          <a:xfrm>
            <a:off x="208822" y="7380312"/>
            <a:ext cx="6466335" cy="1194846"/>
            <a:chOff x="208822" y="7380312"/>
            <a:chExt cx="6466335" cy="1194846"/>
          </a:xfrm>
        </p:grpSpPr>
        <p:sp>
          <p:nvSpPr>
            <p:cNvPr id="64" name="四角形: 角を丸くする 63">
              <a:extLst>
                <a:ext uri="{FF2B5EF4-FFF2-40B4-BE49-F238E27FC236}">
                  <a16:creationId xmlns="" xmlns:a16="http://schemas.microsoft.com/office/drawing/2014/main" id="{B3B258A5-C690-4D6E-818B-90C3D3ED8ED9}"/>
                </a:ext>
              </a:extLst>
            </p:cNvPr>
            <p:cNvSpPr/>
            <p:nvPr/>
          </p:nvSpPr>
          <p:spPr>
            <a:xfrm>
              <a:off x="208822" y="7596336"/>
              <a:ext cx="6466335" cy="978822"/>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〇</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給与所得又は公的年金等の源泉徴収票</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の光ディスク等の提出については、国税庁</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ホームページの「申告・申請・届出等、用紙（手続の案内・様式）」から</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「法定調書の光ディスク等による提出のご案内」をご覧ください。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国税庁ホームページ：</a:t>
              </a:r>
              <a:r>
                <a:rPr lang="en-US" altLang="ja-JP" sz="1200" dirty="0">
                  <a:solidFill>
                    <a:schemeClr val="tx1"/>
                  </a:solidFill>
                  <a:latin typeface="HG丸ｺﾞｼｯｸM-PRO" panose="020F0600000000000000" pitchFamily="50" charset="-128"/>
                  <a:ea typeface="HG丸ｺﾞｼｯｸM-PRO" panose="020F0600000000000000" pitchFamily="50" charset="-128"/>
                </a:rPr>
                <a:t>http://www.nta.go.jp/index.htm</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5" name="四角形: 角を丸くする 64">
              <a:extLst>
                <a:ext uri="{FF2B5EF4-FFF2-40B4-BE49-F238E27FC236}">
                  <a16:creationId xmlns="" xmlns:a16="http://schemas.microsoft.com/office/drawing/2014/main" id="{B2A79963-8D60-48FD-B7F0-116CAF9E9E43}"/>
                </a:ext>
              </a:extLst>
            </p:cNvPr>
            <p:cNvSpPr/>
            <p:nvPr/>
          </p:nvSpPr>
          <p:spPr>
            <a:xfrm>
              <a:off x="554450" y="7380312"/>
              <a:ext cx="1074323" cy="328288"/>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HG丸ｺﾞｼｯｸM-PRO" panose="020F0600000000000000" pitchFamily="50" charset="-128"/>
                  <a:ea typeface="HG丸ｺﾞｼｯｸM-PRO" panose="020F0600000000000000" pitchFamily="50" charset="-128"/>
                </a:rPr>
                <a:t>留意事項</a:t>
              </a:r>
              <a:endParaRPr kumimoji="1" lang="ja-JP" altLang="en-US" sz="1400" b="1" dirty="0">
                <a:latin typeface="HG丸ｺﾞｼｯｸM-PRO" panose="020F0600000000000000" pitchFamily="50" charset="-128"/>
                <a:ea typeface="HG丸ｺﾞｼｯｸM-PRO" panose="020F0600000000000000" pitchFamily="50" charset="-128"/>
              </a:endParaRPr>
            </a:p>
          </p:txBody>
        </p:sp>
      </p:grpSp>
      <p:grpSp>
        <p:nvGrpSpPr>
          <p:cNvPr id="10" name="グループ化 9">
            <a:extLst>
              <a:ext uri="{FF2B5EF4-FFF2-40B4-BE49-F238E27FC236}">
                <a16:creationId xmlns="" xmlns:a16="http://schemas.microsoft.com/office/drawing/2014/main" id="{0D7D5B99-BF86-481B-B470-F03064D29077}"/>
              </a:ext>
            </a:extLst>
          </p:cNvPr>
          <p:cNvGrpSpPr/>
          <p:nvPr/>
        </p:nvGrpSpPr>
        <p:grpSpPr>
          <a:xfrm>
            <a:off x="4789900" y="6020169"/>
            <a:ext cx="1512168" cy="983989"/>
            <a:chOff x="3474938" y="6265614"/>
            <a:chExt cx="1512168" cy="983989"/>
          </a:xfrm>
        </p:grpSpPr>
        <p:sp>
          <p:nvSpPr>
            <p:cNvPr id="46" name="テキスト ボックス 45">
              <a:extLst>
                <a:ext uri="{FF2B5EF4-FFF2-40B4-BE49-F238E27FC236}">
                  <a16:creationId xmlns="" xmlns:a16="http://schemas.microsoft.com/office/drawing/2014/main" id="{2223C5CA-4316-407D-B255-2A3040BE2A63}"/>
                </a:ext>
              </a:extLst>
            </p:cNvPr>
            <p:cNvSpPr txBox="1"/>
            <p:nvPr/>
          </p:nvSpPr>
          <p:spPr>
            <a:xfrm>
              <a:off x="3474938" y="6295496"/>
              <a:ext cx="1512168" cy="954107"/>
            </a:xfrm>
            <a:prstGeom prst="rect">
              <a:avLst/>
            </a:prstGeom>
            <a:noFill/>
          </p:spPr>
          <p:txBody>
            <a:bodyPr wrap="square" rtlCol="0">
              <a:spAutoFit/>
            </a:bodyPr>
            <a:lstStyle/>
            <a:p>
              <a:pPr algn="ctr"/>
              <a:endParaRPr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200" dirty="0">
                  <a:latin typeface="HG丸ｺﾞｼｯｸM-PRO" panose="020F0600000000000000" pitchFamily="50" charset="-128"/>
                  <a:ea typeface="HG丸ｺﾞｼｯｸM-PRO" panose="020F0600000000000000" pitchFamily="50" charset="-128"/>
                </a:rPr>
                <a:t>又は</a:t>
              </a:r>
              <a:endParaRPr kumimoji="1"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光ディスク等</a:t>
              </a:r>
              <a:endParaRPr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による</a:t>
              </a:r>
              <a:r>
                <a:rPr kumimoji="1" lang="ja-JP" altLang="en-US" sz="1200" dirty="0">
                  <a:latin typeface="HG丸ｺﾞｼｯｸM-PRO" panose="020F0600000000000000" pitchFamily="50" charset="-128"/>
                  <a:ea typeface="HG丸ｺﾞｼｯｸM-PRO" panose="020F0600000000000000" pitchFamily="50" charset="-128"/>
                </a:rPr>
                <a:t>提出</a:t>
              </a:r>
            </a:p>
          </p:txBody>
        </p:sp>
        <p:pic>
          <p:nvPicPr>
            <p:cNvPr id="1057" name="Picture 33"/>
            <p:cNvPicPr>
              <a:picLocks noChangeAspect="1" noChangeArrowheads="1"/>
            </p:cNvPicPr>
            <p:nvPr/>
          </p:nvPicPr>
          <p:blipFill>
            <a:blip r:embed="rId3" cstate="print"/>
            <a:srcRect/>
            <a:stretch>
              <a:fillRect/>
            </a:stretch>
          </p:blipFill>
          <p:spPr bwMode="auto">
            <a:xfrm>
              <a:off x="3780662" y="6265614"/>
              <a:ext cx="952858" cy="319840"/>
            </a:xfrm>
            <a:prstGeom prst="rect">
              <a:avLst/>
            </a:prstGeom>
            <a:noFill/>
          </p:spPr>
        </p:pic>
      </p:grpSp>
      <p:sp>
        <p:nvSpPr>
          <p:cNvPr id="9" name="吹き出し: 円形 8">
            <a:extLst>
              <a:ext uri="{FF2B5EF4-FFF2-40B4-BE49-F238E27FC236}">
                <a16:creationId xmlns="" xmlns:a16="http://schemas.microsoft.com/office/drawing/2014/main" id="{926B7231-E124-4013-BEAF-08B4AE5434E0}"/>
              </a:ext>
            </a:extLst>
          </p:cNvPr>
          <p:cNvSpPr/>
          <p:nvPr/>
        </p:nvSpPr>
        <p:spPr>
          <a:xfrm>
            <a:off x="208822" y="28359"/>
            <a:ext cx="2388290" cy="603797"/>
          </a:xfrm>
          <a:prstGeom prst="wedgeEllipseCallout">
            <a:avLst>
              <a:gd name="adj1" fmla="val 57562"/>
              <a:gd name="adj2" fmla="val 38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令和</a:t>
            </a:r>
            <a:r>
              <a:rPr lang="en-US" altLang="ja-JP" sz="1200" b="1" dirty="0">
                <a:latin typeface="HG丸ｺﾞｼｯｸM-PRO" panose="020F0600000000000000" pitchFamily="50" charset="-128"/>
                <a:ea typeface="HG丸ｺﾞｼｯｸM-PRO" panose="020F0600000000000000" pitchFamily="50" charset="-128"/>
              </a:rPr>
              <a:t>3</a:t>
            </a:r>
            <a:r>
              <a:rPr lang="ja-JP" altLang="en-US" sz="1200" b="1" dirty="0">
                <a:latin typeface="HG丸ｺﾞｼｯｸM-PRO" panose="020F0600000000000000" pitchFamily="50" charset="-128"/>
                <a:ea typeface="HG丸ｺﾞｼｯｸM-PRO" panose="020F0600000000000000" pitchFamily="50" charset="-128"/>
              </a:rPr>
              <a:t>年（</a:t>
            </a:r>
            <a:r>
              <a:rPr lang="en-US" altLang="ja-JP" sz="1200" b="1" dirty="0">
                <a:latin typeface="HG丸ｺﾞｼｯｸM-PRO" panose="020F0600000000000000" pitchFamily="50" charset="-128"/>
                <a:ea typeface="HG丸ｺﾞｼｯｸM-PRO" panose="020F0600000000000000" pitchFamily="50" charset="-128"/>
              </a:rPr>
              <a:t>2021</a:t>
            </a:r>
            <a:r>
              <a:rPr lang="ja-JP" altLang="en-US" sz="1200" b="1" dirty="0">
                <a:latin typeface="HG丸ｺﾞｼｯｸM-PRO" panose="020F0600000000000000" pitchFamily="50" charset="-128"/>
                <a:ea typeface="HG丸ｺﾞｼｯｸM-PRO" panose="020F0600000000000000" pitchFamily="50" charset="-128"/>
              </a:rPr>
              <a:t>年）</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en-US" altLang="ja-JP" sz="1200" b="1" dirty="0">
                <a:latin typeface="HG丸ｺﾞｼｯｸM-PRO" panose="020F0600000000000000" pitchFamily="50" charset="-128"/>
                <a:ea typeface="HG丸ｺﾞｼｯｸM-PRO" panose="020F0600000000000000" pitchFamily="50" charset="-128"/>
              </a:rPr>
              <a:t>1</a:t>
            </a:r>
            <a:r>
              <a:rPr lang="ja-JP" altLang="en-US" sz="1200" b="1" dirty="0">
                <a:latin typeface="HG丸ｺﾞｼｯｸM-PRO" panose="020F0600000000000000" pitchFamily="50" charset="-128"/>
                <a:ea typeface="HG丸ｺﾞｼｯｸM-PRO" panose="020F0600000000000000" pitchFamily="50" charset="-128"/>
              </a:rPr>
              <a:t>月提出分から</a:t>
            </a:r>
          </a:p>
        </p:txBody>
      </p:sp>
      <p:grpSp>
        <p:nvGrpSpPr>
          <p:cNvPr id="4" name="グループ化 3">
            <a:extLst>
              <a:ext uri="{FF2B5EF4-FFF2-40B4-BE49-F238E27FC236}">
                <a16:creationId xmlns="" xmlns:a16="http://schemas.microsoft.com/office/drawing/2014/main" id="{C4AEDAFE-C25C-4D81-A8FA-8AB83C5D0DC2}"/>
              </a:ext>
            </a:extLst>
          </p:cNvPr>
          <p:cNvGrpSpPr/>
          <p:nvPr/>
        </p:nvGrpSpPr>
        <p:grpSpPr>
          <a:xfrm>
            <a:off x="28031" y="649414"/>
            <a:ext cx="6785345" cy="970258"/>
            <a:chOff x="-3470103" y="1475656"/>
            <a:chExt cx="5026895" cy="970258"/>
          </a:xfrm>
          <a:solidFill>
            <a:schemeClr val="accent5">
              <a:alpha val="98824"/>
            </a:schemeClr>
          </a:solidFill>
        </p:grpSpPr>
        <p:sp>
          <p:nvSpPr>
            <p:cNvPr id="3" name="矢印: 山形 2">
              <a:extLst>
                <a:ext uri="{FF2B5EF4-FFF2-40B4-BE49-F238E27FC236}">
                  <a16:creationId xmlns="" xmlns:a16="http://schemas.microsoft.com/office/drawing/2014/main" id="{A6533836-B102-4689-B37B-8E963C1D2AA1}"/>
                </a:ext>
              </a:extLst>
            </p:cNvPr>
            <p:cNvSpPr/>
            <p:nvPr/>
          </p:nvSpPr>
          <p:spPr>
            <a:xfrm>
              <a:off x="-3470103" y="1475656"/>
              <a:ext cx="2938661" cy="970258"/>
            </a:xfrm>
            <a:prstGeom prst="chevron">
              <a:avLst>
                <a:gd name="adj" fmla="val 29384"/>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 xmlns:a16="http://schemas.microsoft.com/office/drawing/2014/main" id="{B02C7F56-B125-4AB4-8409-B0B33C3D5C21}"/>
                </a:ext>
              </a:extLst>
            </p:cNvPr>
            <p:cNvSpPr/>
            <p:nvPr/>
          </p:nvSpPr>
          <p:spPr>
            <a:xfrm flipH="1">
              <a:off x="-1381869" y="1475656"/>
              <a:ext cx="2938661" cy="970258"/>
            </a:xfrm>
            <a:prstGeom prst="chevron">
              <a:avLst>
                <a:gd name="adj" fmla="val 29384"/>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grpSp>
      <p:pic>
        <p:nvPicPr>
          <p:cNvPr id="13" name="図 12" descr="挿絵 が含まれている画像&#10;&#10;自動的に生成された説明">
            <a:extLst>
              <a:ext uri="{FF2B5EF4-FFF2-40B4-BE49-F238E27FC236}">
                <a16:creationId xmlns="" xmlns:a16="http://schemas.microsoft.com/office/drawing/2014/main" id="{685C8E82-4033-4B55-9C97-09821CEBC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813" y="85474"/>
            <a:ext cx="476250" cy="609600"/>
          </a:xfrm>
          <a:prstGeom prst="rect">
            <a:avLst/>
          </a:prstGeom>
        </p:spPr>
      </p:pic>
      <p:pic>
        <p:nvPicPr>
          <p:cNvPr id="16" name="図 15" descr="抽象, 挿絵 が含まれている画像&#10;&#10;自動的に生成された説明">
            <a:extLst>
              <a:ext uri="{FF2B5EF4-FFF2-40B4-BE49-F238E27FC236}">
                <a16:creationId xmlns="" xmlns:a16="http://schemas.microsoft.com/office/drawing/2014/main" id="{B1594A49-A951-4718-8980-703F64F09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80398">
            <a:off x="3564962" y="76541"/>
            <a:ext cx="571500" cy="628650"/>
          </a:xfrm>
          <a:prstGeom prst="rect">
            <a:avLst/>
          </a:prstGeom>
        </p:spPr>
      </p:pic>
      <p:sp>
        <p:nvSpPr>
          <p:cNvPr id="41" name="テキスト ボックス 40">
            <a:extLst>
              <a:ext uri="{FF2B5EF4-FFF2-40B4-BE49-F238E27FC236}">
                <a16:creationId xmlns="" xmlns:a16="http://schemas.microsoft.com/office/drawing/2014/main" id="{996620A3-D6D1-4696-9659-7EC449CED0EC}"/>
              </a:ext>
            </a:extLst>
          </p:cNvPr>
          <p:cNvSpPr txBox="1"/>
          <p:nvPr/>
        </p:nvSpPr>
        <p:spPr>
          <a:xfrm>
            <a:off x="340235" y="764004"/>
            <a:ext cx="6466335" cy="784830"/>
          </a:xfrm>
          <a:prstGeom prst="rect">
            <a:avLst/>
          </a:prstGeom>
          <a:noFill/>
        </p:spPr>
        <p:txBody>
          <a:bodyPr wrap="square" rtlCol="0">
            <a:spAutoFit/>
          </a:bodyPr>
          <a:lstStyle/>
          <a:p>
            <a:pPr algn="ct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給与支払報告書等の</a:t>
            </a:r>
            <a:r>
              <a:rPr lang="en-US" altLang="ja-JP" sz="1700" dirty="0" err="1">
                <a:solidFill>
                  <a:schemeClr val="bg1"/>
                </a:solidFill>
                <a:latin typeface="HGP創英角ｺﾞｼｯｸUB" panose="020B0900000000000000" pitchFamily="50" charset="-128"/>
                <a:ea typeface="HGP創英角ｺﾞｼｯｸUB" panose="020B0900000000000000" pitchFamily="50" charset="-128"/>
              </a:rPr>
              <a:t>eLTAX</a:t>
            </a: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又は光ディスク等による</a:t>
            </a:r>
            <a:endParaRPr lang="en-US" altLang="ja-JP" sz="17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提出義務基準が引き下げられました！</a:t>
            </a:r>
            <a:endParaRPr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 xmlns:a16="http://schemas.microsoft.com/office/drawing/2014/main" id="{8B09AFF2-CC17-4D2F-A5B7-D540E848CDFA}"/>
              </a:ext>
            </a:extLst>
          </p:cNvPr>
          <p:cNvSpPr txBox="1"/>
          <p:nvPr/>
        </p:nvSpPr>
        <p:spPr>
          <a:xfrm>
            <a:off x="6184683" y="3810243"/>
            <a:ext cx="675978"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p>
        </p:txBody>
      </p:sp>
      <p:sp>
        <p:nvSpPr>
          <p:cNvPr id="8" name="四角形: 角を丸くする 7">
            <a:extLst>
              <a:ext uri="{FF2B5EF4-FFF2-40B4-BE49-F238E27FC236}">
                <a16:creationId xmlns="" xmlns:a16="http://schemas.microsoft.com/office/drawing/2014/main" id="{9A68EF0F-489E-47F9-814A-5583435CBC8B}"/>
              </a:ext>
            </a:extLst>
          </p:cNvPr>
          <p:cNvSpPr/>
          <p:nvPr/>
        </p:nvSpPr>
        <p:spPr>
          <a:xfrm>
            <a:off x="586795" y="4288565"/>
            <a:ext cx="421159" cy="1273448"/>
          </a:xfrm>
          <a:prstGeom prst="round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latin typeface="HG丸ｺﾞｼｯｸM-PRO" panose="020F0600000000000000" pitchFamily="50" charset="-128"/>
                <a:ea typeface="HG丸ｺﾞｼｯｸM-PRO" panose="020F0600000000000000" pitchFamily="50" charset="-128"/>
              </a:rPr>
              <a:t>源泉徴収票</a:t>
            </a:r>
            <a:endParaRPr lang="en-US" altLang="ja-JP" sz="1300" b="1" dirty="0">
              <a:latin typeface="HG丸ｺﾞｼｯｸM-PRO" panose="020F0600000000000000" pitchFamily="50" charset="-128"/>
              <a:ea typeface="HG丸ｺﾞｼｯｸM-PRO" panose="020F0600000000000000" pitchFamily="50" charset="-128"/>
            </a:endParaRPr>
          </a:p>
        </p:txBody>
      </p:sp>
      <p:sp>
        <p:nvSpPr>
          <p:cNvPr id="45" name="四角形: 角を丸くする 44">
            <a:extLst>
              <a:ext uri="{FF2B5EF4-FFF2-40B4-BE49-F238E27FC236}">
                <a16:creationId xmlns="" xmlns:a16="http://schemas.microsoft.com/office/drawing/2014/main" id="{BCF8F622-8F5D-450D-9656-0C3349ADE1F6}"/>
              </a:ext>
            </a:extLst>
          </p:cNvPr>
          <p:cNvSpPr/>
          <p:nvPr/>
        </p:nvSpPr>
        <p:spPr>
          <a:xfrm>
            <a:off x="588972" y="5777283"/>
            <a:ext cx="418331" cy="1397561"/>
          </a:xfrm>
          <a:prstGeom prst="round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給与支払報告書</a:t>
            </a:r>
            <a:endParaRPr lang="en-US" altLang="ja-JP" sz="1200" b="1" dirty="0">
              <a:latin typeface="HG丸ｺﾞｼｯｸM-PRO" panose="020F0600000000000000" pitchFamily="50" charset="-128"/>
              <a:ea typeface="HG丸ｺﾞｼｯｸM-PRO" panose="020F0600000000000000" pitchFamily="50" charset="-128"/>
            </a:endParaRPr>
          </a:p>
        </p:txBody>
      </p:sp>
      <p:pic>
        <p:nvPicPr>
          <p:cNvPr id="47" name="図 2050" descr="color_1">
            <a:extLst>
              <a:ext uri="{FF2B5EF4-FFF2-40B4-BE49-F238E27FC236}">
                <a16:creationId xmlns="" xmlns:a16="http://schemas.microsoft.com/office/drawing/2014/main" id="{C92A82B9-0D0E-4486-8069-A1EC3AF90720}"/>
              </a:ext>
            </a:extLst>
          </p:cNvPr>
          <p:cNvPicPr>
            <a:picLocks noChangeAspect="1" noChangeArrowheads="1"/>
          </p:cNvPicPr>
          <p:nvPr/>
        </p:nvPicPr>
        <p:blipFill>
          <a:blip r:embed="rId6" cstate="print"/>
          <a:srcRect/>
          <a:stretch>
            <a:fillRect/>
          </a:stretch>
        </p:blipFill>
        <p:spPr bwMode="auto">
          <a:xfrm>
            <a:off x="1962150" y="8601075"/>
            <a:ext cx="2933700" cy="542925"/>
          </a:xfrm>
          <a:prstGeom prst="rect">
            <a:avLst/>
          </a:prstGeom>
          <a:noFill/>
        </p:spPr>
      </p:pic>
      <p:sp>
        <p:nvSpPr>
          <p:cNvPr id="29" name="正方形/長方形 28">
            <a:extLst>
              <a:ext uri="{FF2B5EF4-FFF2-40B4-BE49-F238E27FC236}">
                <a16:creationId xmlns="" xmlns:a16="http://schemas.microsoft.com/office/drawing/2014/main" id="{09B78971-0651-4466-B882-52650F660ABA}"/>
              </a:ext>
            </a:extLst>
          </p:cNvPr>
          <p:cNvSpPr/>
          <p:nvPr/>
        </p:nvSpPr>
        <p:spPr>
          <a:xfrm>
            <a:off x="4726261" y="5652120"/>
            <a:ext cx="1733779" cy="18561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 xmlns:a16="http://schemas.microsoft.com/office/drawing/2014/main" id="{7B5ECDC4-9249-409A-9BE6-D57CEE00D80F}"/>
              </a:ext>
            </a:extLst>
          </p:cNvPr>
          <p:cNvSpPr/>
          <p:nvPr/>
        </p:nvSpPr>
        <p:spPr>
          <a:xfrm>
            <a:off x="4830061" y="5754456"/>
            <a:ext cx="1509640" cy="16564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 xmlns:a16="http://schemas.microsoft.com/office/drawing/2014/main" id="{C56D2D68-C850-441F-A418-9C4051201575}"/>
              </a:ext>
            </a:extLst>
          </p:cNvPr>
          <p:cNvSpPr/>
          <p:nvPr/>
        </p:nvSpPr>
        <p:spPr>
          <a:xfrm rot="5400000">
            <a:off x="5267098" y="5468474"/>
            <a:ext cx="613826" cy="495407"/>
          </a:xfrm>
          <a:prstGeom prst="rightArrow">
            <a:avLst/>
          </a:prstGeom>
          <a:solidFill>
            <a:srgbClr val="004E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吹き出し: 角を丸めた四角形 41">
            <a:extLst>
              <a:ext uri="{FF2B5EF4-FFF2-40B4-BE49-F238E27FC236}">
                <a16:creationId xmlns="" xmlns:a16="http://schemas.microsoft.com/office/drawing/2014/main" id="{6A4379D1-26D3-4F8B-B2F2-34B6F2D49261}"/>
              </a:ext>
            </a:extLst>
          </p:cNvPr>
          <p:cNvSpPr/>
          <p:nvPr/>
        </p:nvSpPr>
        <p:spPr>
          <a:xfrm>
            <a:off x="980728" y="2949521"/>
            <a:ext cx="5702374" cy="765717"/>
          </a:xfrm>
          <a:prstGeom prst="wedgeRoundRectCallout">
            <a:avLst>
              <a:gd name="adj1" fmla="val -55021"/>
              <a:gd name="adj2" fmla="val 20525"/>
              <a:gd name="adj3" fmla="val 16667"/>
            </a:avLst>
          </a:prstGeom>
          <a:no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　例えば、平成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31</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2019</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月に税務署へ提出すべき給与所得の源泉徴収票の枚数が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110</a:t>
            </a:r>
            <a:r>
              <a:rPr lang="ja-JP" altLang="en-US" sz="1200" dirty="0">
                <a:solidFill>
                  <a:schemeClr val="tx1"/>
                </a:solidFill>
                <a:latin typeface="HG丸ｺﾞｼｯｸM-PRO" panose="020F0600000000000000" pitchFamily="50" charset="-128"/>
                <a:ea typeface="HG丸ｺﾞｼｯｸM-PRO" panose="020F0600000000000000" pitchFamily="50" charset="-128"/>
              </a:rPr>
              <a:t>枚の場合、令和</a:t>
            </a:r>
            <a:r>
              <a:rPr lang="en-US" altLang="ja-JP" sz="1200" dirty="0">
                <a:solidFill>
                  <a:schemeClr val="tx1"/>
                </a:solidFill>
                <a:latin typeface="HG丸ｺﾞｼｯｸM-PRO" panose="020F0600000000000000" pitchFamily="50" charset="-128"/>
                <a:ea typeface="HG丸ｺﾞｼｯｸM-PRO" panose="020F0600000000000000"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2021</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月の給与支払報告書は、</a:t>
            </a:r>
            <a:r>
              <a:rPr lang="en-US" altLang="ja-JP" sz="1200" b="1" u="sng" dirty="0" err="1">
                <a:solidFill>
                  <a:srgbClr val="FF0000"/>
                </a:solidFill>
                <a:latin typeface="HG丸ｺﾞｼｯｸM-PRO" panose="020F0600000000000000" pitchFamily="50" charset="-128"/>
                <a:ea typeface="HG丸ｺﾞｼｯｸM-PRO" panose="020F0600000000000000" pitchFamily="50" charset="-128"/>
              </a:rPr>
              <a:t>eLTAX</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rPr>
              <a:t>又は光ディスク等により提出</a:t>
            </a:r>
            <a:r>
              <a:rPr lang="ja-JP" altLang="en-US" sz="1200" dirty="0">
                <a:solidFill>
                  <a:schemeClr val="tx1"/>
                </a:solidFill>
                <a:latin typeface="HG丸ｺﾞｼｯｸM-PRO" panose="020F0600000000000000" pitchFamily="50" charset="-128"/>
                <a:ea typeface="HG丸ｺﾞｼｯｸM-PRO" panose="020F0600000000000000" pitchFamily="50" charset="-128"/>
              </a:rPr>
              <a:t>する必要があります。</a:t>
            </a:r>
            <a:endParaRPr kumimoji="1" lang="ja-JP" altLang="en-US" dirty="0"/>
          </a:p>
        </p:txBody>
      </p:sp>
      <p:pic>
        <p:nvPicPr>
          <p:cNvPr id="53" name="図 52">
            <a:extLst>
              <a:ext uri="{FF2B5EF4-FFF2-40B4-BE49-F238E27FC236}">
                <a16:creationId xmlns="" xmlns:a16="http://schemas.microsoft.com/office/drawing/2014/main" id="{2B524451-38F6-4752-8E60-9FCF263E17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482" y="7971740"/>
            <a:ext cx="495448" cy="497711"/>
          </a:xfrm>
          <a:prstGeom prst="rect">
            <a:avLst/>
          </a:prstGeom>
        </p:spPr>
      </p:pic>
      <p:pic>
        <p:nvPicPr>
          <p:cNvPr id="67" name="図 66" descr="挿絵, 抽象 が含まれている画像&#10;&#10;自動的に生成された説明">
            <a:extLst>
              <a:ext uri="{FF2B5EF4-FFF2-40B4-BE49-F238E27FC236}">
                <a16:creationId xmlns="" xmlns:a16="http://schemas.microsoft.com/office/drawing/2014/main" id="{4AE3F0E5-BD5E-420A-9237-A7EFE7922A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3" y="3015960"/>
            <a:ext cx="632064" cy="978822"/>
          </a:xfrm>
          <a:prstGeom prst="rect">
            <a:avLst/>
          </a:prstGeom>
        </p:spPr>
      </p:pic>
      <p:sp>
        <p:nvSpPr>
          <p:cNvPr id="68" name="テキスト ボックス 67">
            <a:extLst>
              <a:ext uri="{FF2B5EF4-FFF2-40B4-BE49-F238E27FC236}">
                <a16:creationId xmlns="" xmlns:a16="http://schemas.microsoft.com/office/drawing/2014/main" id="{D38B7D35-DF3D-4CE6-B15B-3D27F2969454}"/>
              </a:ext>
            </a:extLst>
          </p:cNvPr>
          <p:cNvSpPr txBox="1"/>
          <p:nvPr/>
        </p:nvSpPr>
        <p:spPr>
          <a:xfrm>
            <a:off x="5404734" y="5434650"/>
            <a:ext cx="338554" cy="575526"/>
          </a:xfrm>
          <a:prstGeom prst="rect">
            <a:avLst/>
          </a:prstGeom>
          <a:noFill/>
        </p:spPr>
        <p:txBody>
          <a:bodyPr vert="eaVert" wrap="square" rtlCol="0">
            <a:spAutoFit/>
          </a:bodyP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さらに</a:t>
            </a:r>
          </a:p>
        </p:txBody>
      </p:sp>
      <p:sp>
        <p:nvSpPr>
          <p:cNvPr id="43" name="四角形: 角を丸くする 42">
            <a:extLst>
              <a:ext uri="{FF2B5EF4-FFF2-40B4-BE49-F238E27FC236}">
                <a16:creationId xmlns="" xmlns:a16="http://schemas.microsoft.com/office/drawing/2014/main" id="{0D565FE4-6E74-43CE-9B81-C426301466A7}"/>
              </a:ext>
            </a:extLst>
          </p:cNvPr>
          <p:cNvSpPr/>
          <p:nvPr/>
        </p:nvSpPr>
        <p:spPr>
          <a:xfrm>
            <a:off x="5120535" y="6984763"/>
            <a:ext cx="945230" cy="36114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HG丸ｺﾞｼｯｸM-PRO" panose="020F0600000000000000" pitchFamily="50" charset="-128"/>
                <a:ea typeface="HG丸ｺﾞｼｯｸM-PRO" panose="020F0600000000000000" pitchFamily="50" charset="-128"/>
              </a:rPr>
              <a:t>義務化</a:t>
            </a:r>
          </a:p>
        </p:txBody>
      </p:sp>
      <p:sp>
        <p:nvSpPr>
          <p:cNvPr id="20" name="矢印: 下カーブ 19">
            <a:extLst>
              <a:ext uri="{FF2B5EF4-FFF2-40B4-BE49-F238E27FC236}">
                <a16:creationId xmlns="" xmlns:a16="http://schemas.microsoft.com/office/drawing/2014/main" id="{302DF95B-055D-4099-8F84-A64CC40398FF}"/>
              </a:ext>
            </a:extLst>
          </p:cNvPr>
          <p:cNvSpPr/>
          <p:nvPr/>
        </p:nvSpPr>
        <p:spPr>
          <a:xfrm>
            <a:off x="2780907" y="4194483"/>
            <a:ext cx="2304252" cy="382948"/>
          </a:xfrm>
          <a:prstGeom prst="curvedDownArrow">
            <a:avLst>
              <a:gd name="adj1" fmla="val 20500"/>
              <a:gd name="adj2" fmla="val 50000"/>
              <a:gd name="adj3" fmla="val 25000"/>
            </a:avLst>
          </a:prstGeom>
          <a:solidFill>
            <a:srgbClr val="004EA2"/>
          </a:solid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フローチャート: 複数書類 43">
            <a:extLst>
              <a:ext uri="{FF2B5EF4-FFF2-40B4-BE49-F238E27FC236}">
                <a16:creationId xmlns="" xmlns:a16="http://schemas.microsoft.com/office/drawing/2014/main" id="{B380A2BF-DA25-4BA1-8540-28061EF77507}"/>
              </a:ext>
            </a:extLst>
          </p:cNvPr>
          <p:cNvSpPr/>
          <p:nvPr/>
        </p:nvSpPr>
        <p:spPr>
          <a:xfrm>
            <a:off x="3252951" y="4424294"/>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給与所得の</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源泉徴収票</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110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枚</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8" name="フローチャート: 複数書類 47">
            <a:extLst>
              <a:ext uri="{FF2B5EF4-FFF2-40B4-BE49-F238E27FC236}">
                <a16:creationId xmlns="" xmlns:a16="http://schemas.microsoft.com/office/drawing/2014/main" id="{1897039A-4491-4C14-8B6A-D2BD6C4845B5}"/>
              </a:ext>
            </a:extLst>
          </p:cNvPr>
          <p:cNvSpPr/>
          <p:nvPr/>
        </p:nvSpPr>
        <p:spPr>
          <a:xfrm>
            <a:off x="3252951" y="5922407"/>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給与支払</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報告書</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p>
        </p:txBody>
      </p:sp>
      <p:sp>
        <p:nvSpPr>
          <p:cNvPr id="49" name="フローチャート: 複数書類 48">
            <a:extLst>
              <a:ext uri="{FF2B5EF4-FFF2-40B4-BE49-F238E27FC236}">
                <a16:creationId xmlns="" xmlns:a16="http://schemas.microsoft.com/office/drawing/2014/main" id="{C0C1A7CB-F6AD-4E80-A7C2-B96F6652D4E4}"/>
              </a:ext>
            </a:extLst>
          </p:cNvPr>
          <p:cNvSpPr/>
          <p:nvPr/>
        </p:nvSpPr>
        <p:spPr>
          <a:xfrm>
            <a:off x="1487655" y="5933703"/>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給与支払</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報告書</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 xmlns:a16="http://schemas.microsoft.com/office/drawing/2014/main" id="{FF0A2BE3-19A6-4887-B8DD-7C302BB069E4}"/>
              </a:ext>
            </a:extLst>
          </p:cNvPr>
          <p:cNvGrpSpPr/>
          <p:nvPr/>
        </p:nvGrpSpPr>
        <p:grpSpPr>
          <a:xfrm>
            <a:off x="23981" y="1625144"/>
            <a:ext cx="6834019" cy="3047300"/>
            <a:chOff x="23981" y="1835696"/>
            <a:chExt cx="6834019" cy="3047300"/>
          </a:xfrm>
        </p:grpSpPr>
        <p:pic>
          <p:nvPicPr>
            <p:cNvPr id="3" name="図 2" descr="スクリーンショット が含まれている画像&#10;&#10;自動的に生成された説明">
              <a:extLst>
                <a:ext uri="{FF2B5EF4-FFF2-40B4-BE49-F238E27FC236}">
                  <a16:creationId xmlns="" xmlns:a16="http://schemas.microsoft.com/office/drawing/2014/main" id="{D6617713-E52A-40BF-8437-AE15EB9E2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 y="1835696"/>
              <a:ext cx="6834019" cy="3047300"/>
            </a:xfrm>
            <a:prstGeom prst="rect">
              <a:avLst/>
            </a:prstGeom>
          </p:spPr>
        </p:pic>
        <p:sp>
          <p:nvSpPr>
            <p:cNvPr id="2" name="正方形/長方形 1">
              <a:extLst>
                <a:ext uri="{FF2B5EF4-FFF2-40B4-BE49-F238E27FC236}">
                  <a16:creationId xmlns="" xmlns:a16="http://schemas.microsoft.com/office/drawing/2014/main" id="{7B8E7980-8421-431B-8376-8E913B9810CC}"/>
                </a:ext>
              </a:extLst>
            </p:cNvPr>
            <p:cNvSpPr/>
            <p:nvPr/>
          </p:nvSpPr>
          <p:spPr>
            <a:xfrm>
              <a:off x="4822533" y="3381179"/>
              <a:ext cx="1954875" cy="1500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コンピュータ, 挿絵 が含まれている画像&#10;&#10;自動的に生成された説明">
              <a:extLst>
                <a:ext uri="{FF2B5EF4-FFF2-40B4-BE49-F238E27FC236}">
                  <a16:creationId xmlns="" xmlns:a16="http://schemas.microsoft.com/office/drawing/2014/main" id="{21993261-C633-473E-A9A5-2B6097150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461" y="3347864"/>
              <a:ext cx="1345947" cy="950080"/>
            </a:xfrm>
            <a:prstGeom prst="rect">
              <a:avLst/>
            </a:prstGeom>
          </p:spPr>
        </p:pic>
      </p:grpSp>
      <p:sp>
        <p:nvSpPr>
          <p:cNvPr id="25" name="四角形: 角を丸くする 24">
            <a:extLst>
              <a:ext uri="{FF2B5EF4-FFF2-40B4-BE49-F238E27FC236}">
                <a16:creationId xmlns="" xmlns:a16="http://schemas.microsoft.com/office/drawing/2014/main" id="{D8F6095E-CAB7-414C-BC76-27D280E48A11}"/>
              </a:ext>
            </a:extLst>
          </p:cNvPr>
          <p:cNvSpPr/>
          <p:nvPr/>
        </p:nvSpPr>
        <p:spPr>
          <a:xfrm>
            <a:off x="1021988" y="458841"/>
            <a:ext cx="4896544" cy="1098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 xmlns:a16="http://schemas.microsoft.com/office/drawing/2014/main" id="{4500110A-28C5-492A-B47D-443B228B82AB}"/>
              </a:ext>
            </a:extLst>
          </p:cNvPr>
          <p:cNvSpPr/>
          <p:nvPr/>
        </p:nvSpPr>
        <p:spPr>
          <a:xfrm>
            <a:off x="1021988" y="1070129"/>
            <a:ext cx="4896544" cy="1098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2050" descr="color_1"/>
          <p:cNvPicPr>
            <a:picLocks noChangeAspect="1" noChangeArrowheads="1"/>
          </p:cNvPicPr>
          <p:nvPr/>
        </p:nvPicPr>
        <p:blipFill>
          <a:blip r:embed="rId4" cstate="print"/>
          <a:srcRect/>
          <a:stretch>
            <a:fillRect/>
          </a:stretch>
        </p:blipFill>
        <p:spPr bwMode="auto">
          <a:xfrm>
            <a:off x="1962150" y="8601075"/>
            <a:ext cx="2933700" cy="542925"/>
          </a:xfrm>
          <a:prstGeom prst="rect">
            <a:avLst/>
          </a:prstGeom>
          <a:noFill/>
        </p:spPr>
      </p:pic>
      <p:pic>
        <p:nvPicPr>
          <p:cNvPr id="18" name="Picture 33"/>
          <p:cNvPicPr>
            <a:picLocks noChangeAspect="1" noChangeArrowheads="1"/>
          </p:cNvPicPr>
          <p:nvPr/>
        </p:nvPicPr>
        <p:blipFill>
          <a:blip r:embed="rId5" cstate="print"/>
          <a:srcRect/>
          <a:stretch>
            <a:fillRect/>
          </a:stretch>
        </p:blipFill>
        <p:spPr bwMode="auto">
          <a:xfrm>
            <a:off x="2246123" y="631439"/>
            <a:ext cx="1589088" cy="520282"/>
          </a:xfrm>
          <a:prstGeom prst="rect">
            <a:avLst/>
          </a:prstGeom>
          <a:noFill/>
        </p:spPr>
      </p:pic>
      <p:sp>
        <p:nvSpPr>
          <p:cNvPr id="27" name="テキスト ボックス 26"/>
          <p:cNvSpPr txBox="1"/>
          <p:nvPr/>
        </p:nvSpPr>
        <p:spPr>
          <a:xfrm>
            <a:off x="1053572" y="-14594"/>
            <a:ext cx="4833374" cy="1241430"/>
          </a:xfrm>
          <a:prstGeom prst="rect">
            <a:avLst/>
          </a:prstGeom>
          <a:noFill/>
        </p:spPr>
        <p:txBody>
          <a:bodyPr wrap="none" rtlCol="0">
            <a:spAutoFit/>
          </a:bodyPr>
          <a:lstStyle/>
          <a:p>
            <a:pPr>
              <a:lnSpc>
                <a:spcPct val="150000"/>
              </a:lnSpc>
            </a:pPr>
            <a:r>
              <a:rPr kumimoji="1" lang="ja-JP" altLang="en-US" sz="2700" dirty="0">
                <a:solidFill>
                  <a:srgbClr val="0070C0"/>
                </a:solidFill>
                <a:latin typeface="HGP創英角ｺﾞｼｯｸUB" pitchFamily="50" charset="-128"/>
                <a:ea typeface="HGP創英角ｺﾞｼｯｸUB" pitchFamily="50" charset="-128"/>
              </a:rPr>
              <a:t>給与支払報告書・源泉徴収票の</a:t>
            </a:r>
            <a:endParaRPr kumimoji="1" lang="en-US" altLang="ja-JP" sz="2700" dirty="0">
              <a:solidFill>
                <a:srgbClr val="0070C0"/>
              </a:solidFill>
              <a:latin typeface="HGP創英角ｺﾞｼｯｸUB" pitchFamily="50" charset="-128"/>
              <a:ea typeface="HGP創英角ｺﾞｼｯｸUB" pitchFamily="50" charset="-128"/>
            </a:endParaRPr>
          </a:p>
          <a:p>
            <a:pPr>
              <a:lnSpc>
                <a:spcPct val="150000"/>
              </a:lnSpc>
            </a:pPr>
            <a:r>
              <a:rPr lang="ja-JP" altLang="en-US" sz="2700" dirty="0">
                <a:solidFill>
                  <a:srgbClr val="0070C0"/>
                </a:solidFill>
                <a:latin typeface="HGP創英角ｺﾞｼｯｸUB" pitchFamily="50" charset="-128"/>
                <a:ea typeface="HGP創英角ｺﾞｼｯｸUB" pitchFamily="50" charset="-128"/>
              </a:rPr>
              <a:t>提出は　　　　　　　　で！！！　</a:t>
            </a:r>
            <a:endParaRPr kumimoji="1" lang="ja-JP" altLang="en-US" sz="2700" dirty="0">
              <a:solidFill>
                <a:srgbClr val="0070C0"/>
              </a:solidFill>
              <a:latin typeface="HGP創英角ｺﾞｼｯｸUB" pitchFamily="50" charset="-128"/>
              <a:ea typeface="HGP創英角ｺﾞｼｯｸUB" pitchFamily="50" charset="-128"/>
            </a:endParaRPr>
          </a:p>
        </p:txBody>
      </p:sp>
      <p:sp>
        <p:nvSpPr>
          <p:cNvPr id="7" name="テキスト ボックス 6">
            <a:extLst>
              <a:ext uri="{FF2B5EF4-FFF2-40B4-BE49-F238E27FC236}">
                <a16:creationId xmlns="" xmlns:a16="http://schemas.microsoft.com/office/drawing/2014/main" id="{483CA17F-7556-4AEE-98FD-B81B0E529FAA}"/>
              </a:ext>
            </a:extLst>
          </p:cNvPr>
          <p:cNvSpPr txBox="1"/>
          <p:nvPr/>
        </p:nvSpPr>
        <p:spPr>
          <a:xfrm>
            <a:off x="284544" y="1329211"/>
            <a:ext cx="6478760" cy="461665"/>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err="1">
                <a:latin typeface="HG丸ｺﾞｼｯｸM-PRO" panose="020F0600000000000000" pitchFamily="50" charset="-128"/>
                <a:ea typeface="HG丸ｺﾞｼｯｸM-PRO" panose="020F0600000000000000" pitchFamily="50" charset="-128"/>
              </a:rPr>
              <a:t>eLTAX</a:t>
            </a:r>
            <a:r>
              <a:rPr lang="ja-JP" altLang="ja-JP" sz="1200" dirty="0">
                <a:latin typeface="HG丸ｺﾞｼｯｸM-PRO" panose="020F0600000000000000" pitchFamily="50" charset="-128"/>
                <a:ea typeface="HG丸ｺﾞｼｯｸM-PRO" panose="020F0600000000000000" pitchFamily="50" charset="-128"/>
              </a:rPr>
              <a:t>を利用することで、給与支払報告書と給与所得の源泉徴収票を一括して作成</a:t>
            </a:r>
            <a:r>
              <a:rPr lang="ja-JP" altLang="en-US" sz="1200" dirty="0">
                <a:latin typeface="HG丸ｺﾞｼｯｸM-PRO" panose="020F0600000000000000" pitchFamily="50" charset="-128"/>
                <a:ea typeface="HG丸ｺﾞｼｯｸM-PRO" panose="020F0600000000000000" pitchFamily="50" charset="-128"/>
              </a:rPr>
              <a:t>し、一元的に送信することができます</a:t>
            </a:r>
            <a:r>
              <a:rPr lang="ja-JP" altLang="ja-JP" sz="1200"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正方形/長方形 23566">
            <a:extLst>
              <a:ext uri="{FF2B5EF4-FFF2-40B4-BE49-F238E27FC236}">
                <a16:creationId xmlns="" xmlns:a16="http://schemas.microsoft.com/office/drawing/2014/main" id="{5D4669A2-F933-4DA4-ADF6-977BA2A46E6E}"/>
              </a:ext>
            </a:extLst>
          </p:cNvPr>
          <p:cNvSpPr>
            <a:spLocks noChangeArrowheads="1"/>
          </p:cNvSpPr>
          <p:nvPr/>
        </p:nvSpPr>
        <p:spPr bwMode="auto">
          <a:xfrm>
            <a:off x="503229" y="6209140"/>
            <a:ext cx="2249488" cy="642715"/>
          </a:xfrm>
          <a:prstGeom prst="rect">
            <a:avLst/>
          </a:prstGeom>
          <a:solidFill>
            <a:srgbClr val="DEEAF6"/>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ｅＬＴＡＸの利用時間</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正方形/長方形 23567">
            <a:extLst>
              <a:ext uri="{FF2B5EF4-FFF2-40B4-BE49-F238E27FC236}">
                <a16:creationId xmlns="" xmlns:a16="http://schemas.microsoft.com/office/drawing/2014/main" id="{BC46DBD4-E913-4B0C-AD87-F50B83791ABB}"/>
              </a:ext>
            </a:extLst>
          </p:cNvPr>
          <p:cNvSpPr>
            <a:spLocks noChangeArrowheads="1"/>
          </p:cNvSpPr>
          <p:nvPr/>
        </p:nvSpPr>
        <p:spPr bwMode="auto">
          <a:xfrm>
            <a:off x="2735477" y="6209140"/>
            <a:ext cx="3776663" cy="64271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7620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８：３０～２４：００</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pPr>
            <a:r>
              <a:rPr kumimoji="1" 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（土日祝日、年末年始</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12/29</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1/3</a:t>
            </a:r>
            <a:r>
              <a:rPr lang="ja-JP" altLang="en-US" sz="900" dirty="0">
                <a:latin typeface="HG丸ｺﾞｼｯｸM-PRO" pitchFamily="50" charset="-128"/>
                <a:ea typeface="HG丸ｺﾞｼｯｸM-PRO" pitchFamily="50" charset="-128"/>
                <a:cs typeface="ＭＳ Ｐゴシック" pitchFamily="50" charset="-128"/>
              </a:rPr>
              <a:t>を</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除く。</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en-US" altLang="ja-JP" sz="12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毎月最終土曜日及び翌日の日曜日はご利用いただけます。</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吹き出し: 角を丸めた四角形 9">
            <a:extLst>
              <a:ext uri="{FF2B5EF4-FFF2-40B4-BE49-F238E27FC236}">
                <a16:creationId xmlns="" xmlns:a16="http://schemas.microsoft.com/office/drawing/2014/main" id="{B203B2EF-5A3D-454C-9B4D-3F29B8FE2C81}"/>
              </a:ext>
            </a:extLst>
          </p:cNvPr>
          <p:cNvSpPr/>
          <p:nvPr/>
        </p:nvSpPr>
        <p:spPr>
          <a:xfrm>
            <a:off x="2682581" y="3234769"/>
            <a:ext cx="2592288" cy="738664"/>
          </a:xfrm>
          <a:prstGeom prst="wedgeRoundRectCallout">
            <a:avLst>
              <a:gd name="adj1" fmla="val 76875"/>
              <a:gd name="adj2" fmla="val 17110"/>
              <a:gd name="adj3" fmla="val 16667"/>
            </a:avLst>
          </a:prstGeom>
          <a:solidFill>
            <a:srgbClr val="EA554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err="1">
                <a:latin typeface="HG丸ｺﾞｼｯｸM-PRO" panose="020F0600000000000000" pitchFamily="50" charset="-128"/>
                <a:ea typeface="HG丸ｺﾞｼｯｸM-PRO" panose="020F0600000000000000" pitchFamily="50" charset="-128"/>
              </a:rPr>
              <a:t>eLTAX</a:t>
            </a:r>
            <a:r>
              <a:rPr lang="ja-JP" altLang="en-US" sz="1200" dirty="0">
                <a:latin typeface="HG丸ｺﾞｼｯｸM-PRO" panose="020F0600000000000000" pitchFamily="50" charset="-128"/>
                <a:ea typeface="HG丸ｺﾞｼｯｸM-PRO" panose="020F0600000000000000" pitchFamily="50" charset="-128"/>
              </a:rPr>
              <a:t>に一括して</a:t>
            </a:r>
            <a:r>
              <a:rPr lang="ja-JP" altLang="en-US" sz="1200">
                <a:latin typeface="HG丸ｺﾞｼｯｸM-PRO" panose="020F0600000000000000" pitchFamily="50" charset="-128"/>
                <a:ea typeface="HG丸ｺﾞｼｯｸM-PRO" panose="020F0600000000000000" pitchFamily="50" charset="-128"/>
              </a:rPr>
              <a:t>送信すれば、必要</a:t>
            </a:r>
            <a:r>
              <a:rPr lang="ja-JP" altLang="en-US" sz="1200" dirty="0">
                <a:latin typeface="HG丸ｺﾞｼｯｸM-PRO" panose="020F0600000000000000" pitchFamily="50" charset="-128"/>
                <a:ea typeface="HG丸ｺﾞｼｯｸM-PRO" panose="020F0600000000000000" pitchFamily="50" charset="-128"/>
              </a:rPr>
              <a:t>な提出先に自動的に振り分けて送信されます。</a:t>
            </a:r>
            <a:endParaRPr kumimoji="1" lang="en-US" altLang="ja-JP" sz="1200" dirty="0">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 xmlns:a16="http://schemas.microsoft.com/office/drawing/2014/main" id="{162CA1A9-1CA6-4859-AF13-7405AAF052F7}"/>
              </a:ext>
            </a:extLst>
          </p:cNvPr>
          <p:cNvGrpSpPr/>
          <p:nvPr/>
        </p:nvGrpSpPr>
        <p:grpSpPr>
          <a:xfrm>
            <a:off x="448354" y="4208388"/>
            <a:ext cx="6151139" cy="1860205"/>
            <a:chOff x="406452" y="4355975"/>
            <a:chExt cx="6151139" cy="1860205"/>
          </a:xfrm>
        </p:grpSpPr>
        <p:sp>
          <p:nvSpPr>
            <p:cNvPr id="29" name="四角形: 角を丸くする 28">
              <a:extLst>
                <a:ext uri="{FF2B5EF4-FFF2-40B4-BE49-F238E27FC236}">
                  <a16:creationId xmlns="" xmlns:a16="http://schemas.microsoft.com/office/drawing/2014/main" id="{67E36B67-853E-451B-BF63-2175A80FDDC6}"/>
                </a:ext>
              </a:extLst>
            </p:cNvPr>
            <p:cNvSpPr/>
            <p:nvPr/>
          </p:nvSpPr>
          <p:spPr>
            <a:xfrm>
              <a:off x="406452" y="4507716"/>
              <a:ext cx="6151139" cy="1708464"/>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err="1">
                  <a:solidFill>
                    <a:schemeClr val="tx1"/>
                  </a:solidFill>
                  <a:latin typeface="HG丸ｺﾞｼｯｸM-PRO" panose="020F0600000000000000" pitchFamily="50" charset="-128"/>
                  <a:ea typeface="HG丸ｺﾞｼｯｸM-PRO" panose="020F0600000000000000" pitchFamily="50" charset="-128"/>
                </a:rPr>
                <a:t>eLTAX</a:t>
              </a:r>
              <a:r>
                <a:rPr lang="ja-JP" altLang="en-US" b="1" dirty="0">
                  <a:solidFill>
                    <a:schemeClr val="tx1"/>
                  </a:solidFill>
                  <a:latin typeface="HG丸ｺﾞｼｯｸM-PRO" panose="020F0600000000000000" pitchFamily="50" charset="-128"/>
                  <a:ea typeface="HG丸ｺﾞｼｯｸM-PRO" panose="020F0600000000000000" pitchFamily="50" charset="-128"/>
                </a:rPr>
                <a:t>ホームページ</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en-US" altLang="ja-JP" sz="1400" b="1" dirty="0">
                  <a:solidFill>
                    <a:schemeClr val="tx1"/>
                  </a:solidFill>
                  <a:latin typeface="HG丸ｺﾞｼｯｸM-PRO" panose="020F0600000000000000" pitchFamily="50" charset="-128"/>
                  <a:ea typeface="HG丸ｺﾞｼｯｸM-PRO" panose="020F0600000000000000" pitchFamily="50" charset="-128"/>
                </a:rPr>
                <a:t>https://www.eltax.lta.go.jp/</a:t>
              </a:r>
            </a:p>
          </p:txBody>
        </p:sp>
        <p:sp>
          <p:nvSpPr>
            <p:cNvPr id="30" name="四角形: 角を丸くする 29">
              <a:extLst>
                <a:ext uri="{FF2B5EF4-FFF2-40B4-BE49-F238E27FC236}">
                  <a16:creationId xmlns="" xmlns:a16="http://schemas.microsoft.com/office/drawing/2014/main" id="{358D5101-C65A-47C7-A517-002D65FDEACC}"/>
                </a:ext>
              </a:extLst>
            </p:cNvPr>
            <p:cNvSpPr/>
            <p:nvPr/>
          </p:nvSpPr>
          <p:spPr>
            <a:xfrm>
              <a:off x="554476" y="4355975"/>
              <a:ext cx="4386692" cy="450603"/>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HG丸ｺﾞｼｯｸM-PRO" panose="020F0600000000000000" pitchFamily="50" charset="-128"/>
                  <a:ea typeface="HG丸ｺﾞｼｯｸM-PRO" panose="020F0600000000000000" pitchFamily="50" charset="-128"/>
                </a:rPr>
                <a:t>詳しくは、</a:t>
              </a:r>
              <a:r>
                <a:rPr lang="en-US" altLang="ja-JP" sz="1400" b="1" dirty="0" err="1">
                  <a:latin typeface="HG丸ｺﾞｼｯｸM-PRO" panose="020F0600000000000000" pitchFamily="50" charset="-128"/>
                  <a:ea typeface="HG丸ｺﾞｼｯｸM-PRO" panose="020F0600000000000000" pitchFamily="50" charset="-128"/>
                </a:rPr>
                <a:t>eLTAX</a:t>
              </a:r>
              <a:r>
                <a:rPr lang="ja-JP" altLang="en-US" sz="1400" b="1" dirty="0">
                  <a:latin typeface="HG丸ｺﾞｼｯｸM-PRO" panose="020F0600000000000000" pitchFamily="50" charset="-128"/>
                  <a:ea typeface="HG丸ｺﾞｼｯｸM-PRO" panose="020F0600000000000000" pitchFamily="50" charset="-128"/>
                </a:rPr>
                <a:t>ホームページをご覧ください。</a:t>
              </a:r>
              <a:endParaRPr kumimoji="1" lang="ja-JP" altLang="en-US" sz="1400" b="1" dirty="0">
                <a:latin typeface="HG丸ｺﾞｼｯｸM-PRO" panose="020F0600000000000000" pitchFamily="50" charset="-128"/>
                <a:ea typeface="HG丸ｺﾞｼｯｸM-PRO" panose="020F0600000000000000" pitchFamily="50" charset="-128"/>
              </a:endParaRPr>
            </a:p>
          </p:txBody>
        </p:sp>
      </p:grpSp>
      <p:pic>
        <p:nvPicPr>
          <p:cNvPr id="31" name="図 3">
            <a:extLst>
              <a:ext uri="{FF2B5EF4-FFF2-40B4-BE49-F238E27FC236}">
                <a16:creationId xmlns="" xmlns:a16="http://schemas.microsoft.com/office/drawing/2014/main" id="{92B896E3-A5DB-46BC-89D7-89746C7DEB87}"/>
              </a:ext>
            </a:extLst>
          </p:cNvPr>
          <p:cNvPicPr>
            <a:picLocks noChangeAspect="1" noChangeArrowheads="1"/>
          </p:cNvPicPr>
          <p:nvPr/>
        </p:nvPicPr>
        <p:blipFill>
          <a:blip r:embed="rId6" cstate="print"/>
          <a:srcRect l="17265" t="14452" r="18718" b="16776"/>
          <a:stretch>
            <a:fillRect/>
          </a:stretch>
        </p:blipFill>
        <p:spPr bwMode="auto">
          <a:xfrm>
            <a:off x="4326020" y="4755632"/>
            <a:ext cx="2030351" cy="1167452"/>
          </a:xfrm>
          <a:prstGeom prst="rect">
            <a:avLst/>
          </a:prstGeom>
          <a:noFill/>
          <a:ln w="25400">
            <a:solidFill>
              <a:schemeClr val="tx1">
                <a:lumMod val="95000"/>
                <a:lumOff val="5000"/>
              </a:schemeClr>
            </a:solidFill>
          </a:ln>
        </p:spPr>
      </p:pic>
      <p:pic>
        <p:nvPicPr>
          <p:cNvPr id="11" name="図 10" descr="抽象, 挿絵 が含まれている画像&#10;&#10;自動的に生成された説明">
            <a:extLst>
              <a:ext uri="{FF2B5EF4-FFF2-40B4-BE49-F238E27FC236}">
                <a16:creationId xmlns="" xmlns:a16="http://schemas.microsoft.com/office/drawing/2014/main" id="{902417CE-90ED-4026-96A6-FB7D6DC0BD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70" y="125729"/>
            <a:ext cx="874419" cy="1155982"/>
          </a:xfrm>
          <a:prstGeom prst="rect">
            <a:avLst/>
          </a:prstGeom>
        </p:spPr>
      </p:pic>
      <p:pic>
        <p:nvPicPr>
          <p:cNvPr id="16" name="図 15" descr="抽象, 挿絵 が含まれている画像&#10;&#10;自動的に生成された説明">
            <a:extLst>
              <a:ext uri="{FF2B5EF4-FFF2-40B4-BE49-F238E27FC236}">
                <a16:creationId xmlns="" xmlns:a16="http://schemas.microsoft.com/office/drawing/2014/main" id="{6BED6B37-F900-4AB9-9211-15364401B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8245" y="0"/>
            <a:ext cx="822391" cy="1390434"/>
          </a:xfrm>
          <a:prstGeom prst="rect">
            <a:avLst/>
          </a:prstGeom>
        </p:spPr>
      </p:pic>
      <p:sp>
        <p:nvSpPr>
          <p:cNvPr id="24" name="正方形/長方形 23566">
            <a:extLst>
              <a:ext uri="{FF2B5EF4-FFF2-40B4-BE49-F238E27FC236}">
                <a16:creationId xmlns="" xmlns:a16="http://schemas.microsoft.com/office/drawing/2014/main" id="{2630851B-89AC-4D54-8FD2-3673616BB304}"/>
              </a:ext>
            </a:extLst>
          </p:cNvPr>
          <p:cNvSpPr>
            <a:spLocks noChangeArrowheads="1"/>
          </p:cNvSpPr>
          <p:nvPr/>
        </p:nvSpPr>
        <p:spPr bwMode="auto">
          <a:xfrm>
            <a:off x="514292" y="6999156"/>
            <a:ext cx="2249488" cy="1317260"/>
          </a:xfrm>
          <a:prstGeom prst="rect">
            <a:avLst/>
          </a:prstGeom>
          <a:solidFill>
            <a:srgbClr val="DEEAF6"/>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よくあるご質問</a:t>
            </a:r>
            <a:endParaRPr kumimoji="1" lang="ja-JP" sz="18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正方形/長方形 23567">
            <a:extLst>
              <a:ext uri="{FF2B5EF4-FFF2-40B4-BE49-F238E27FC236}">
                <a16:creationId xmlns="" xmlns:a16="http://schemas.microsoft.com/office/drawing/2014/main" id="{1E62D140-AFE9-4798-8C33-1A987CE5875A}"/>
              </a:ext>
            </a:extLst>
          </p:cNvPr>
          <p:cNvSpPr>
            <a:spLocks noChangeArrowheads="1"/>
          </p:cNvSpPr>
          <p:nvPr/>
        </p:nvSpPr>
        <p:spPr bwMode="auto">
          <a:xfrm>
            <a:off x="2746540" y="6999156"/>
            <a:ext cx="3776663" cy="131726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indent="76200"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疑問点がある場合は、</a:t>
            </a:r>
            <a:r>
              <a:rPr lang="en-US" altLang="ja-JP" sz="1200" b="1" dirty="0" err="1">
                <a:solidFill>
                  <a:prstClr val="black"/>
                </a:solidFill>
                <a:latin typeface="HG丸ｺﾞｼｯｸM-PRO" pitchFamily="50" charset="-128"/>
                <a:ea typeface="HG丸ｺﾞｼｯｸM-PRO" pitchFamily="50" charset="-128"/>
                <a:cs typeface="ＭＳ Ｐゴシック" pitchFamily="50" charset="-128"/>
              </a:rPr>
              <a:t>eLTAX</a:t>
            </a: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ホームページの</a:t>
            </a:r>
            <a:endParaRPr lang="en-US" altLang="ja-JP" sz="1200" b="1" dirty="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「よくあるご質問」ページをご覧ください</a:t>
            </a:r>
            <a:r>
              <a:rPr lang="ja-JP" altLang="en-US" sz="1200" b="1"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200" b="1" dirty="0" smtClean="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endParaRPr lang="en-US" altLang="ja-JP" sz="1200" b="1" dirty="0" smtClean="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endParaRPr lang="en-US" altLang="ja-JP" sz="1200" b="1" dirty="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r>
              <a:rPr lang="en-US" altLang="ja-JP" sz="1400" b="1" dirty="0">
                <a:solidFill>
                  <a:prstClr val="black"/>
                </a:solidFill>
                <a:latin typeface="HG丸ｺﾞｼｯｸM-PRO" panose="020F0600000000000000" pitchFamily="50" charset="-128"/>
                <a:ea typeface="HG丸ｺﾞｼｯｸM-PRO" panose="020F0600000000000000" pitchFamily="50" charset="-128"/>
              </a:rPr>
              <a:t>https://eltax.custhelp.com/</a:t>
            </a:r>
            <a:endParaRPr lang="en-US" altLang="ja-JP" b="1" dirty="0">
              <a:latin typeface="+mn-ea"/>
              <a:cs typeface="ＭＳ Ｐゴシック" pitchFamily="50" charset="-128"/>
            </a:endParaRPr>
          </a:p>
        </p:txBody>
      </p:sp>
      <p:pic>
        <p:nvPicPr>
          <p:cNvPr id="33" name="図 32"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0259" y="5286134"/>
            <a:ext cx="631521" cy="651833"/>
          </a:xfrm>
          <a:prstGeom prst="rect">
            <a:avLst/>
          </a:prstGeom>
        </p:spPr>
      </p:pic>
      <p:pic>
        <p:nvPicPr>
          <p:cNvPr id="34" name="図 33" descr="画面の領域"/>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5363" y="7657784"/>
            <a:ext cx="625763" cy="629775"/>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otalTime>2150</TotalTime>
  <Words>310</Words>
  <PresentationFormat>画面に合わせる (4:3)</PresentationFormat>
  <Paragraphs>63</Paragraphs>
  <Slides>2</Slides>
  <Notes>1</Notes>
  <HiddenSlides>0</HiddenSlides>
  <MMClips>0</MMClips>
  <ScaleCrop>false</ScaleCrop>
  <HeadingPairs>
    <vt:vector baseType="variant" size="4">
      <vt:variant>
        <vt:lpstr>テーマ</vt:lpstr>
      </vt:variant>
      <vt:variant>
        <vt:i4>1</vt:i4>
      </vt:variant>
      <vt:variant>
        <vt:lpstr>スライド タイトル</vt:lpstr>
      </vt:variant>
      <vt:variant>
        <vt:i4>2</vt:i4>
      </vt:variant>
    </vt:vector>
  </HeadingPairs>
  <TitlesOfParts>
    <vt:vector baseType="lpstr" size="3">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2020-10-29T06:05:21Z</cp:lastPrinted>
  <dcterms:created xsi:type="dcterms:W3CDTF">2019-11-06T04:49:57Z</dcterms:created>
  <dcterms:modified xsi:type="dcterms:W3CDTF">2020-11-10T05:41:42Z</dcterms:modified>
</cp:coreProperties>
</file>